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9"/>
  </p:notesMasterIdLst>
  <p:sldIdLst>
    <p:sldId id="256" r:id="rId2"/>
    <p:sldId id="257" r:id="rId3"/>
    <p:sldId id="258" r:id="rId4"/>
    <p:sldId id="259" r:id="rId5"/>
    <p:sldId id="260" r:id="rId6"/>
    <p:sldId id="261" r:id="rId7"/>
    <p:sldId id="263" r:id="rId8"/>
    <p:sldId id="262"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395" r:id="rId27"/>
    <p:sldId id="396" r:id="rId28"/>
    <p:sldId id="397" r:id="rId29"/>
    <p:sldId id="398" r:id="rId30"/>
    <p:sldId id="399" r:id="rId31"/>
    <p:sldId id="400" r:id="rId32"/>
    <p:sldId id="401" r:id="rId33"/>
    <p:sldId id="402" r:id="rId34"/>
    <p:sldId id="403" r:id="rId35"/>
    <p:sldId id="404" r:id="rId36"/>
    <p:sldId id="405" r:id="rId37"/>
    <p:sldId id="406" r:id="rId38"/>
    <p:sldId id="407" r:id="rId39"/>
    <p:sldId id="408" r:id="rId40"/>
    <p:sldId id="409" r:id="rId41"/>
    <p:sldId id="410" r:id="rId42"/>
    <p:sldId id="411" r:id="rId43"/>
    <p:sldId id="412"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73" r:id="rId64"/>
    <p:sldId id="350" r:id="rId65"/>
    <p:sldId id="351" r:id="rId66"/>
    <p:sldId id="352" r:id="rId67"/>
    <p:sldId id="353" r:id="rId68"/>
    <p:sldId id="354" r:id="rId69"/>
    <p:sldId id="355" r:id="rId70"/>
    <p:sldId id="356" r:id="rId71"/>
    <p:sldId id="357" r:id="rId72"/>
    <p:sldId id="358" r:id="rId73"/>
    <p:sldId id="359" r:id="rId74"/>
    <p:sldId id="360" r:id="rId75"/>
    <p:sldId id="361" r:id="rId76"/>
    <p:sldId id="362" r:id="rId77"/>
    <p:sldId id="363" r:id="rId78"/>
    <p:sldId id="364" r:id="rId79"/>
    <p:sldId id="365" r:id="rId80"/>
    <p:sldId id="366" r:id="rId81"/>
    <p:sldId id="367" r:id="rId82"/>
    <p:sldId id="368" r:id="rId83"/>
    <p:sldId id="369" r:id="rId84"/>
    <p:sldId id="370" r:id="rId85"/>
    <p:sldId id="371" r:id="rId86"/>
    <p:sldId id="372" r:id="rId87"/>
    <p:sldId id="413" r:id="rId88"/>
    <p:sldId id="414" r:id="rId89"/>
    <p:sldId id="374" r:id="rId90"/>
    <p:sldId id="375" r:id="rId91"/>
    <p:sldId id="376" r:id="rId92"/>
    <p:sldId id="377" r:id="rId93"/>
    <p:sldId id="378" r:id="rId94"/>
    <p:sldId id="379" r:id="rId95"/>
    <p:sldId id="380" r:id="rId96"/>
    <p:sldId id="381" r:id="rId97"/>
    <p:sldId id="382" r:id="rId98"/>
    <p:sldId id="383" r:id="rId99"/>
    <p:sldId id="384" r:id="rId100"/>
    <p:sldId id="385" r:id="rId101"/>
    <p:sldId id="386" r:id="rId102"/>
    <p:sldId id="394" r:id="rId103"/>
    <p:sldId id="389" r:id="rId104"/>
    <p:sldId id="390" r:id="rId105"/>
    <p:sldId id="391" r:id="rId106"/>
    <p:sldId id="392" r:id="rId107"/>
    <p:sldId id="393" r:id="rId10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90" d="100"/>
          <a:sy n="90" d="100"/>
        </p:scale>
        <p:origin x="-2220" y="-54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notesMaster" Target="notesMasters/notes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44E564-B8E0-401E-965B-8D724CF6FCAC}" type="datetimeFigureOut">
              <a:rPr lang="en-US" smtClean="0"/>
              <a:t>2/8/2025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9DCC83-A7F1-4604-BA7E-C6DC5F8182F8}" type="slidenum">
              <a:rPr lang="en-US" smtClean="0"/>
              <a:t>‹#›</a:t>
            </a:fld>
            <a:endParaRPr lang="en-US"/>
          </a:p>
        </p:txBody>
      </p:sp>
    </p:spTree>
    <p:extLst>
      <p:ext uri="{BB962C8B-B14F-4D97-AF65-F5344CB8AC3E}">
        <p14:creationId xmlns:p14="http://schemas.microsoft.com/office/powerpoint/2010/main" val="1241931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809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B11B373E-85BD-4EB3-A53A-BC9F2769AC1E}" type="slidenum">
              <a:rPr lang="en-US" altLang="en-US" smtClean="0"/>
              <a:pPr/>
              <a:t>101</a:t>
            </a:fld>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1D8BD707-D9CF-40AE-B4C6-C98DA3205C09}" type="datetimeFigureOut">
              <a:rPr lang="en-US" smtClean="0"/>
              <a:pPr/>
              <a:t>2/8/2025</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2/8/2025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D8BD707-D9CF-40AE-B4C6-C98DA3205C09}" type="datetimeFigureOut">
              <a:rPr lang="en-US" smtClean="0"/>
              <a:pPr/>
              <a:t>2/8/2025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p>
            <a:fld id="{1D8BD707-D9CF-40AE-B4C6-C98DA3205C09}" type="datetimeFigureOut">
              <a:rPr lang="en-US" smtClean="0"/>
              <a:pPr/>
              <a:t>2/8/2025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1D8BD707-D9CF-40AE-B4C6-C98DA3205C09}" type="datetimeFigureOut">
              <a:rPr lang="en-US" smtClean="0"/>
              <a:pPr/>
              <a:t>2/8/2025</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B6F15528-21DE-4FAA-801E-634DDDAF4B2B}"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1D8BD707-D9CF-40AE-B4C6-C98DA3205C09}" type="datetimeFigureOut">
              <a:rPr lang="en-US" smtClean="0"/>
              <a:pPr/>
              <a:t>2/8/2025</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video" Target="file:///C:\Users\Stojanovic\Desktop\predavanja\28.04.2015\NikolaMMatovi&#263;2.avi"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latin typeface="Times New Roman" pitchFamily="18" charset="0"/>
                <a:cs typeface="Times New Roman" pitchFamily="18" charset="0"/>
              </a:rPr>
              <a:t>Clinical anatomy of the larynx</a:t>
            </a:r>
            <a:endParaRPr lang="en-US" dirty="0">
              <a:latin typeface="Times New Roman" pitchFamily="18" charset="0"/>
              <a:cs typeface="Times New Roman" pitchFamily="18" charset="0"/>
            </a:endParaRPr>
          </a:p>
        </p:txBody>
      </p:sp>
      <p:sp>
        <p:nvSpPr>
          <p:cNvPr id="3" name="Subtitle 2"/>
          <p:cNvSpPr>
            <a:spLocks noGrp="1"/>
          </p:cNvSpPr>
          <p:nvPr>
            <p:ph type="subTitle" idx="1"/>
          </p:nvPr>
        </p:nvSpPr>
        <p:spPr/>
        <p:txBody>
          <a:bodyPr/>
          <a:lstStyle/>
          <a:p>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Reddish color</a:t>
            </a:r>
            <a:r>
              <a:rPr lang="en-US" dirty="0">
                <a:latin typeface="Times New Roman" pitchFamily="18" charset="0"/>
                <a:cs typeface="Times New Roman" pitchFamily="18" charset="0"/>
              </a:rPr>
              <a:t>, except on the vocal </a:t>
            </a:r>
            <a:r>
              <a:rPr lang="en-US" dirty="0" smtClean="0">
                <a:latin typeface="Times New Roman" pitchFamily="18" charset="0"/>
                <a:cs typeface="Times New Roman" pitchFamily="18" charset="0"/>
              </a:rPr>
              <a:t>folds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Epithelium and lamina </a:t>
            </a:r>
            <a:r>
              <a:rPr lang="en-US" dirty="0" err="1">
                <a:latin typeface="Times New Roman" pitchFamily="18" charset="0"/>
                <a:cs typeface="Times New Roman" pitchFamily="18" charset="0"/>
              </a:rPr>
              <a:t>propria</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 epithelium is </a:t>
            </a:r>
            <a:r>
              <a:rPr lang="en-US" dirty="0" err="1">
                <a:latin typeface="Times New Roman" pitchFamily="18" charset="0"/>
                <a:cs typeface="Times New Roman" pitchFamily="18" charset="0"/>
              </a:rPr>
              <a:t>pseudostratified</a:t>
            </a:r>
            <a:r>
              <a:rPr lang="en-US" dirty="0">
                <a:latin typeface="Times New Roman" pitchFamily="18" charset="0"/>
                <a:cs typeface="Times New Roman" pitchFamily="18" charset="0"/>
              </a:rPr>
              <a:t>, cylindrical and ciliated,</a:t>
            </a:r>
          </a:p>
          <a:p>
            <a:r>
              <a:rPr lang="en-US" dirty="0">
                <a:latin typeface="Times New Roman" pitchFamily="18" charset="0"/>
                <a:cs typeface="Times New Roman" pitchFamily="18" charset="0"/>
              </a:rPr>
              <a:t>except on the vocal </a:t>
            </a:r>
            <a:r>
              <a:rPr lang="en-US" dirty="0" smtClean="0">
                <a:latin typeface="Times New Roman" pitchFamily="18" charset="0"/>
                <a:cs typeface="Times New Roman" pitchFamily="18" charset="0"/>
              </a:rPr>
              <a:t>folds, </a:t>
            </a:r>
            <a:r>
              <a:rPr lang="en-US" dirty="0">
                <a:latin typeface="Times New Roman" pitchFamily="18" charset="0"/>
                <a:cs typeface="Times New Roman" pitchFamily="18" charset="0"/>
              </a:rPr>
              <a:t>where it is s stratified squamous consisting of multiple layers of closely packed squamous </a:t>
            </a:r>
            <a:r>
              <a:rPr lang="en-US" dirty="0" smtClean="0">
                <a:latin typeface="Times New Roman" pitchFamily="18" charset="0"/>
                <a:cs typeface="Times New Roman" pitchFamily="18" charset="0"/>
              </a:rPr>
              <a:t>cells</a:t>
            </a:r>
          </a:p>
          <a:p>
            <a:r>
              <a:rPr lang="en-US" dirty="0" smtClean="0">
                <a:latin typeface="Times New Roman" pitchFamily="18" charset="0"/>
                <a:cs typeface="Times New Roman" pitchFamily="18" charset="0"/>
              </a:rPr>
              <a:t>Vascularization </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a.laryngea</a:t>
            </a:r>
            <a:r>
              <a:rPr lang="en-US" dirty="0">
                <a:latin typeface="Times New Roman" pitchFamily="18" charset="0"/>
                <a:cs typeface="Times New Roman" pitchFamily="18" charset="0"/>
              </a:rPr>
              <a:t> sup. and inferior)</a:t>
            </a: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Laryngeal mucous membrane</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3"/>
          <p:cNvSpPr>
            <a:spLocks noGrp="1" noChangeArrowheads="1"/>
          </p:cNvSpPr>
          <p:nvPr>
            <p:ph idx="1"/>
          </p:nvPr>
        </p:nvSpPr>
        <p:spPr>
          <a:xfrm>
            <a:off x="468313" y="1341438"/>
            <a:ext cx="8229600" cy="4970462"/>
          </a:xfrm>
        </p:spPr>
        <p:txBody>
          <a:bodyPr/>
          <a:lstStyle/>
          <a:p>
            <a:pPr algn="ctr" eaLnBrk="1" hangingPunct="1">
              <a:buFont typeface="Wingdings" pitchFamily="2" charset="2"/>
              <a:buNone/>
            </a:pPr>
            <a:r>
              <a:rPr lang="sr-Latn-CS" altLang="en-US" b="1" i="1" smtClean="0">
                <a:solidFill>
                  <a:srgbClr val="FF3300"/>
                </a:solidFill>
                <a:latin typeface="Times New Roman" pitchFamily="18" charset="0"/>
                <a:cs typeface="Times New Roman" pitchFamily="18" charset="0"/>
              </a:rPr>
              <a:t>Tuberculous laryngitis</a:t>
            </a:r>
          </a:p>
          <a:p>
            <a:pPr eaLnBrk="1" hangingPunct="1">
              <a:buFont typeface="Wingdings 3" pitchFamily="18" charset="2"/>
              <a:buNone/>
            </a:pPr>
            <a:r>
              <a:rPr lang="sr-Latn-CS" altLang="en-US" b="1" i="1" smtClean="0">
                <a:solidFill>
                  <a:srgbClr val="FF3300"/>
                </a:solidFill>
                <a:latin typeface="Times New Roman" pitchFamily="18" charset="0"/>
                <a:cs typeface="Times New Roman" pitchFamily="18" charset="0"/>
              </a:rPr>
              <a:t>- </a:t>
            </a:r>
            <a:r>
              <a:rPr lang="en-US" altLang="en-US" b="1" smtClean="0">
                <a:solidFill>
                  <a:srgbClr val="FF3300"/>
                </a:solidFill>
                <a:latin typeface="Times New Roman" pitchFamily="18" charset="0"/>
                <a:cs typeface="Times New Roman" pitchFamily="18" charset="0"/>
              </a:rPr>
              <a:t>Milliary</a:t>
            </a:r>
            <a:r>
              <a:rPr lang="en-US" altLang="en-US" b="1" i="1" smtClean="0">
                <a:solidFill>
                  <a:srgbClr val="FF3300"/>
                </a:solidFill>
                <a:latin typeface="Times New Roman" pitchFamily="18" charset="0"/>
                <a:cs typeface="Times New Roman" pitchFamily="18" charset="0"/>
              </a:rPr>
              <a:t> </a:t>
            </a:r>
            <a:r>
              <a:rPr lang="en-US" altLang="en-US" b="1" smtClean="0">
                <a:solidFill>
                  <a:srgbClr val="FF3300"/>
                </a:solidFill>
                <a:latin typeface="Times New Roman" pitchFamily="18" charset="0"/>
                <a:cs typeface="Times New Roman" pitchFamily="18" charset="0"/>
              </a:rPr>
              <a:t>t</a:t>
            </a:r>
            <a:r>
              <a:rPr lang="sr-Latn-CS" altLang="en-US" b="1" smtClean="0">
                <a:solidFill>
                  <a:srgbClr val="FF3300"/>
                </a:solidFill>
                <a:latin typeface="Times New Roman" pitchFamily="18" charset="0"/>
                <a:cs typeface="Times New Roman" pitchFamily="18" charset="0"/>
              </a:rPr>
              <a:t>uberculosis of the larynx</a:t>
            </a:r>
          </a:p>
          <a:p>
            <a:pPr eaLnBrk="1" hangingPunct="1">
              <a:buFont typeface="Wingdings 3" pitchFamily="18" charset="2"/>
              <a:buNone/>
            </a:pPr>
            <a:r>
              <a:rPr lang="sr-Latn-CS" altLang="en-US" b="1" smtClean="0">
                <a:solidFill>
                  <a:srgbClr val="FF3300"/>
                </a:solidFill>
                <a:latin typeface="Times New Roman" pitchFamily="18" charset="0"/>
                <a:cs typeface="Times New Roman" pitchFamily="18" charset="0"/>
              </a:rPr>
              <a:t>- </a:t>
            </a:r>
            <a:r>
              <a:rPr lang="en-US" altLang="en-US" b="1" smtClean="0">
                <a:solidFill>
                  <a:srgbClr val="FF3300"/>
                </a:solidFill>
                <a:latin typeface="Times New Roman" pitchFamily="18" charset="0"/>
                <a:cs typeface="Times New Roman" pitchFamily="18" charset="0"/>
              </a:rPr>
              <a:t>Infiltrative and ulcerative tuberculosis of the larynx</a:t>
            </a:r>
            <a:endParaRPr lang="sr-Latn-CS" altLang="en-US" b="1" smtClean="0">
              <a:solidFill>
                <a:srgbClr val="FF3300"/>
              </a:solidFill>
              <a:latin typeface="Times New Roman" pitchFamily="18" charset="0"/>
              <a:cs typeface="Times New Roman" pitchFamily="18" charset="0"/>
            </a:endParaRPr>
          </a:p>
          <a:p>
            <a:pPr eaLnBrk="1" hangingPunct="1">
              <a:buFont typeface="Wingdings 3" pitchFamily="18" charset="2"/>
              <a:buNone/>
            </a:pPr>
            <a:r>
              <a:rPr lang="sr-Latn-CS" altLang="en-US" b="1" smtClean="0">
                <a:solidFill>
                  <a:srgbClr val="FF3300"/>
                </a:solidFill>
                <a:latin typeface="Times New Roman" pitchFamily="18" charset="0"/>
                <a:cs typeface="Times New Roman" pitchFamily="18" charset="0"/>
              </a:rPr>
              <a:t>-</a:t>
            </a:r>
            <a:r>
              <a:rPr lang="en-US" altLang="en-US" b="1" smtClean="0">
                <a:solidFill>
                  <a:srgbClr val="FF3300"/>
                </a:solidFill>
                <a:latin typeface="Times New Roman" pitchFamily="18" charset="0"/>
                <a:cs typeface="Times New Roman" pitchFamily="18" charset="0"/>
              </a:rPr>
              <a:t>Laryngeal lupus</a:t>
            </a:r>
            <a:endParaRPr lang="sr-Latn-CS" altLang="en-US" b="1" smtClean="0">
              <a:solidFill>
                <a:srgbClr val="FF3300"/>
              </a:solidFill>
              <a:latin typeface="Times New Roman" pitchFamily="18" charset="0"/>
              <a:cs typeface="Times New Roman" pitchFamily="18" charset="0"/>
            </a:endParaRPr>
          </a:p>
          <a:p>
            <a:pPr algn="ctr" eaLnBrk="1" hangingPunct="1">
              <a:buFont typeface="Wingdings" pitchFamily="2" charset="2"/>
              <a:buNone/>
            </a:pPr>
            <a:r>
              <a:rPr lang="sr-Latn-CS" altLang="en-US" b="1" i="1" smtClean="0">
                <a:solidFill>
                  <a:srgbClr val="FF0000"/>
                </a:solidFill>
                <a:latin typeface="Times New Roman" pitchFamily="18" charset="0"/>
                <a:cs typeface="Times New Roman" pitchFamily="18" charset="0"/>
              </a:rPr>
              <a:t>Laryngeal syphilis</a:t>
            </a:r>
            <a:endParaRPr lang="en-US" altLang="en-US" b="1" i="1" smtClean="0">
              <a:solidFill>
                <a:srgbClr val="FF0000"/>
              </a:solidFill>
              <a:latin typeface="Times New Roman" pitchFamily="18" charset="0"/>
              <a:cs typeface="Times New Roman" pitchFamily="18" charset="0"/>
            </a:endParaRPr>
          </a:p>
          <a:p>
            <a:pPr eaLnBrk="1" hangingPunct="1">
              <a:buFont typeface="Wingdings" pitchFamily="2" charset="2"/>
              <a:buNone/>
            </a:pPr>
            <a:r>
              <a:rPr lang="sr-Latn-CS" altLang="en-US" sz="2800" b="1" smtClean="0">
                <a:solidFill>
                  <a:srgbClr val="FF0000"/>
                </a:solidFill>
                <a:latin typeface="Times New Roman" pitchFamily="18" charset="0"/>
                <a:cs typeface="Times New Roman" pitchFamily="18" charset="0"/>
              </a:rPr>
              <a:t>-CONGENITAL </a:t>
            </a:r>
            <a:r>
              <a:rPr lang="en-US" altLang="en-US" sz="2800" b="1" smtClean="0">
                <a:solidFill>
                  <a:srgbClr val="FF0000"/>
                </a:solidFill>
                <a:latin typeface="Times New Roman" pitchFamily="18" charset="0"/>
                <a:cs typeface="Times New Roman" pitchFamily="18" charset="0"/>
              </a:rPr>
              <a:t>SYPHILIS</a:t>
            </a:r>
            <a:endParaRPr lang="sr-Latn-CS" altLang="en-US" sz="2800" b="1" smtClean="0">
              <a:solidFill>
                <a:srgbClr val="FF0000"/>
              </a:solidFill>
              <a:latin typeface="Times New Roman" pitchFamily="18" charset="0"/>
              <a:cs typeface="Times New Roman" pitchFamily="18" charset="0"/>
            </a:endParaRPr>
          </a:p>
          <a:p>
            <a:pPr eaLnBrk="1" hangingPunct="1">
              <a:buFont typeface="Wingdings" pitchFamily="2" charset="2"/>
              <a:buNone/>
            </a:pPr>
            <a:r>
              <a:rPr lang="sr-Latn-CS" altLang="en-US" sz="2800" b="1" smtClean="0">
                <a:solidFill>
                  <a:srgbClr val="FF0000"/>
                </a:solidFill>
                <a:latin typeface="Times New Roman" pitchFamily="18" charset="0"/>
                <a:cs typeface="Times New Roman" pitchFamily="18" charset="0"/>
              </a:rPr>
              <a:t>- ACQUIRED </a:t>
            </a:r>
            <a:r>
              <a:rPr lang="en-US" altLang="en-US" sz="2800" b="1" smtClean="0">
                <a:solidFill>
                  <a:srgbClr val="FF0000"/>
                </a:solidFill>
                <a:latin typeface="Times New Roman" pitchFamily="18" charset="0"/>
                <a:cs typeface="Times New Roman" pitchFamily="18" charset="0"/>
              </a:rPr>
              <a:t>SYPHILIS</a:t>
            </a:r>
            <a:endParaRPr lang="en-US" altLang="en-US" sz="2800" b="1" smtClean="0">
              <a:solidFill>
                <a:srgbClr val="3399FF"/>
              </a:solidFill>
              <a:latin typeface="Times New Roman" pitchFamily="18" charset="0"/>
              <a:cs typeface="Times New Roman" pitchFamily="18" charset="0"/>
            </a:endParaRPr>
          </a:p>
        </p:txBody>
      </p:sp>
      <p:sp>
        <p:nvSpPr>
          <p:cNvPr id="27650" name="Rectangle 2"/>
          <p:cNvSpPr>
            <a:spLocks noGrp="1" noChangeArrowheads="1"/>
          </p:cNvSpPr>
          <p:nvPr>
            <p:ph type="title"/>
          </p:nvPr>
        </p:nvSpPr>
        <p:spPr>
          <a:xfrm>
            <a:off x="457200" y="274638"/>
            <a:ext cx="8229600" cy="777875"/>
          </a:xfrm>
        </p:spPr>
        <p:txBody>
          <a:bodyPr>
            <a:normAutofit fontScale="90000"/>
          </a:bodyPr>
          <a:lstStyle/>
          <a:p>
            <a:pPr eaLnBrk="1" fontAlgn="auto" hangingPunct="1">
              <a:spcAft>
                <a:spcPts val="0"/>
              </a:spcAft>
              <a:defRPr/>
            </a:pPr>
            <a:r>
              <a:rPr lang="en-US" sz="3600" dirty="0">
                <a:latin typeface="Times New Roman" pitchFamily="18" charset="0"/>
                <a:cs typeface="Times New Roman" pitchFamily="18" charset="0"/>
              </a:rPr>
              <a:t>SPECIFIC INFLAMMATION OF THE LARYNX</a:t>
            </a:r>
            <a:endParaRPr lang="en-US" sz="36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05167293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2"/>
          <p:cNvSpPr>
            <a:spLocks noGrp="1"/>
          </p:cNvSpPr>
          <p:nvPr>
            <p:ph idx="1"/>
          </p:nvPr>
        </p:nvSpPr>
        <p:spPr/>
        <p:txBody>
          <a:bodyPr/>
          <a:lstStyle/>
          <a:p>
            <a:pPr eaLnBrk="1" hangingPunct="1"/>
            <a:r>
              <a:rPr lang="sr-Latn-CS" altLang="en-US" sz="3600" smtClean="0">
                <a:latin typeface="Times New Roman" pitchFamily="18" charset="0"/>
                <a:cs typeface="Times New Roman" pitchFamily="18" charset="0"/>
              </a:rPr>
              <a:t>Scleroma of the larynx</a:t>
            </a:r>
            <a:endParaRPr lang="en-US" altLang="en-US" smtClean="0">
              <a:latin typeface="Times New Roman" pitchFamily="18" charset="0"/>
              <a:cs typeface="Times New Roman" pitchFamily="18" charset="0"/>
            </a:endParaRPr>
          </a:p>
          <a:p>
            <a:pPr eaLnBrk="1" hangingPunct="1"/>
            <a:r>
              <a:rPr lang="en-US" altLang="en-US" smtClean="0">
                <a:latin typeface="Times New Roman" pitchFamily="18" charset="0"/>
                <a:cs typeface="Times New Roman" pitchFamily="18" charset="0"/>
              </a:rPr>
              <a:t>- CONNECTIVE TISSUE HYPERTROPHY - MIKULICZ CELLS - RUSSELL BODY</a:t>
            </a:r>
          </a:p>
        </p:txBody>
      </p:sp>
      <p:sp>
        <p:nvSpPr>
          <p:cNvPr id="2" name="Title 1"/>
          <p:cNvSpPr>
            <a:spLocks noGrp="1"/>
          </p:cNvSpPr>
          <p:nvPr>
            <p:ph type="title"/>
          </p:nvPr>
        </p:nvSpPr>
        <p:spPr/>
        <p:txBody>
          <a:bodyPr/>
          <a:lstStyle/>
          <a:p>
            <a:pPr eaLnBrk="1" fontAlgn="auto" hangingPunct="1">
              <a:spcAft>
                <a:spcPts val="0"/>
              </a:spcAft>
              <a:defRPr/>
            </a:pPr>
            <a:r>
              <a:rPr lang="en-US" sz="3200" dirty="0">
                <a:latin typeface="Times New Roman" pitchFamily="18" charset="0"/>
                <a:cs typeface="Times New Roman" pitchFamily="18" charset="0"/>
              </a:rPr>
              <a:t>SPECIFIC INFLAMMATION OF THE LARYNX</a:t>
            </a:r>
          </a:p>
        </p:txBody>
      </p:sp>
    </p:spTree>
    <p:extLst>
      <p:ext uri="{BB962C8B-B14F-4D97-AF65-F5344CB8AC3E}">
        <p14:creationId xmlns:p14="http://schemas.microsoft.com/office/powerpoint/2010/main" val="222291131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atin typeface="Times New Roman" pitchFamily="18" charset="0"/>
                <a:cs typeface="Times New Roman" pitchFamily="18" charset="0"/>
              </a:rPr>
              <a:t>LARYNGEAL PARESIS AND PARALYSIS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75343197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3"/>
          <p:cNvSpPr>
            <a:spLocks noGrp="1" noChangeArrowheads="1"/>
          </p:cNvSpPr>
          <p:nvPr>
            <p:ph idx="1"/>
          </p:nvPr>
        </p:nvSpPr>
        <p:spPr>
          <a:xfrm>
            <a:off x="468313" y="2060575"/>
            <a:ext cx="8229600" cy="4970463"/>
          </a:xfrm>
        </p:spPr>
        <p:txBody>
          <a:bodyPr/>
          <a:lstStyle/>
          <a:p>
            <a:pPr eaLnBrk="1" hangingPunct="1">
              <a:buFont typeface="Wingdings" pitchFamily="2" charset="2"/>
              <a:buNone/>
            </a:pPr>
            <a:r>
              <a:rPr lang="sr-Latn-CS" altLang="en-US" sz="2800" smtClean="0">
                <a:latin typeface="Times New Roman" pitchFamily="18" charset="0"/>
                <a:cs typeface="Times New Roman" pitchFamily="18" charset="0"/>
              </a:rPr>
              <a:t>-</a:t>
            </a:r>
            <a:r>
              <a:rPr lang="en-US" altLang="en-US" sz="2800" b="1" smtClean="0">
                <a:latin typeface="Times New Roman" pitchFamily="18" charset="0"/>
                <a:cs typeface="Times New Roman" pitchFamily="18" charset="0"/>
              </a:rPr>
              <a:t>MUSCULAR </a:t>
            </a:r>
            <a:r>
              <a:rPr lang="sr-Latn-CS" altLang="en-US" sz="2800" b="1" smtClean="0">
                <a:latin typeface="Times New Roman" pitchFamily="18" charset="0"/>
                <a:cs typeface="Times New Roman" pitchFamily="18" charset="0"/>
              </a:rPr>
              <a:t>PARESIS </a:t>
            </a:r>
            <a:r>
              <a:rPr lang="en-US" altLang="en-US" sz="2800" b="1" smtClean="0">
                <a:latin typeface="Times New Roman" pitchFamily="18" charset="0"/>
                <a:cs typeface="Times New Roman" pitchFamily="18" charset="0"/>
              </a:rPr>
              <a:t>OF THE </a:t>
            </a:r>
            <a:r>
              <a:rPr lang="sr-Latn-CS" altLang="en-US" sz="2800" b="1" smtClean="0">
                <a:latin typeface="Times New Roman" pitchFamily="18" charset="0"/>
                <a:cs typeface="Times New Roman" pitchFamily="18" charset="0"/>
              </a:rPr>
              <a:t>LARYN</a:t>
            </a:r>
            <a:r>
              <a:rPr lang="en-US" altLang="en-US" sz="2800" b="1" smtClean="0">
                <a:latin typeface="Times New Roman" pitchFamily="18" charset="0"/>
                <a:cs typeface="Times New Roman" pitchFamily="18" charset="0"/>
              </a:rPr>
              <a:t>X</a:t>
            </a:r>
            <a:endParaRPr lang="sr-Latn-CS" altLang="en-US" sz="2800" b="1" smtClean="0">
              <a:latin typeface="Times New Roman" pitchFamily="18" charset="0"/>
              <a:cs typeface="Times New Roman" pitchFamily="18" charset="0"/>
            </a:endParaRPr>
          </a:p>
          <a:p>
            <a:pPr eaLnBrk="1" hangingPunct="1">
              <a:buFont typeface="Wingdings" pitchFamily="2" charset="2"/>
              <a:buNone/>
            </a:pPr>
            <a:r>
              <a:rPr lang="sr-Latn-CS" altLang="en-US" sz="2800" b="1" smtClean="0">
                <a:latin typeface="Times New Roman" pitchFamily="18" charset="0"/>
                <a:cs typeface="Times New Roman" pitchFamily="18" charset="0"/>
              </a:rPr>
              <a:t>- NEUROGEN</a:t>
            </a:r>
            <a:r>
              <a:rPr lang="en-US" altLang="en-US" sz="2800" b="1" smtClean="0">
                <a:latin typeface="Times New Roman" pitchFamily="18" charset="0"/>
                <a:cs typeface="Times New Roman" pitchFamily="18" charset="0"/>
              </a:rPr>
              <a:t>IC</a:t>
            </a:r>
            <a:r>
              <a:rPr lang="sr-Latn-CS" altLang="en-US" sz="2800" b="1" smtClean="0">
                <a:latin typeface="Times New Roman" pitchFamily="18" charset="0"/>
                <a:cs typeface="Times New Roman" pitchFamily="18" charset="0"/>
              </a:rPr>
              <a:t> PARESIS </a:t>
            </a:r>
            <a:r>
              <a:rPr lang="en-US" altLang="en-US" sz="2800" b="1" smtClean="0">
                <a:latin typeface="Times New Roman" pitchFamily="18" charset="0"/>
                <a:cs typeface="Times New Roman" pitchFamily="18" charset="0"/>
              </a:rPr>
              <a:t>OF THE </a:t>
            </a:r>
            <a:r>
              <a:rPr lang="sr-Latn-CS" altLang="en-US" sz="2800" b="1" smtClean="0">
                <a:latin typeface="Times New Roman" pitchFamily="18" charset="0"/>
                <a:cs typeface="Times New Roman" pitchFamily="18" charset="0"/>
              </a:rPr>
              <a:t>LARYN</a:t>
            </a:r>
            <a:r>
              <a:rPr lang="en-US" altLang="en-US" sz="2800" b="1" smtClean="0">
                <a:latin typeface="Times New Roman" pitchFamily="18" charset="0"/>
                <a:cs typeface="Times New Roman" pitchFamily="18" charset="0"/>
              </a:rPr>
              <a:t>X</a:t>
            </a:r>
            <a:endParaRPr lang="sr-Latn-CS" altLang="en-US" sz="2800" b="1" smtClean="0">
              <a:latin typeface="Times New Roman" pitchFamily="18" charset="0"/>
              <a:cs typeface="Times New Roman" pitchFamily="18" charset="0"/>
            </a:endParaRPr>
          </a:p>
          <a:p>
            <a:pPr algn="r" eaLnBrk="1" hangingPunct="1">
              <a:buFont typeface="Wingdings" pitchFamily="2" charset="2"/>
              <a:buNone/>
            </a:pPr>
            <a:r>
              <a:rPr lang="sr-Latn-CS" altLang="en-US" sz="2800" smtClean="0">
                <a:latin typeface="Times New Roman" pitchFamily="18" charset="0"/>
                <a:cs typeface="Times New Roman" pitchFamily="18" charset="0"/>
              </a:rPr>
              <a:t>				</a:t>
            </a:r>
            <a:r>
              <a:rPr lang="pt-BR" altLang="en-US" sz="2800" smtClean="0">
                <a:latin typeface="Times New Roman" pitchFamily="18" charset="0"/>
                <a:cs typeface="Times New Roman" pitchFamily="18" charset="0"/>
              </a:rPr>
              <a:t>-CENTRAL</a:t>
            </a:r>
          </a:p>
          <a:p>
            <a:pPr algn="r" eaLnBrk="1" hangingPunct="1">
              <a:buFont typeface="Wingdings" pitchFamily="2" charset="2"/>
              <a:buNone/>
            </a:pPr>
            <a:r>
              <a:rPr lang="pt-BR" altLang="en-US" sz="2800" smtClean="0">
                <a:latin typeface="Times New Roman" pitchFamily="18" charset="0"/>
                <a:cs typeface="Times New Roman" pitchFamily="18" charset="0"/>
              </a:rPr>
              <a:t>- PERIPHERAL</a:t>
            </a:r>
          </a:p>
          <a:p>
            <a:pPr algn="r" eaLnBrk="1" hangingPunct="1">
              <a:buFont typeface="Wingdings" pitchFamily="2" charset="2"/>
              <a:buNone/>
            </a:pPr>
            <a:r>
              <a:rPr lang="pt-BR" altLang="en-US" sz="2800" smtClean="0">
                <a:latin typeface="Times New Roman" pitchFamily="18" charset="0"/>
                <a:cs typeface="Times New Roman" pitchFamily="18" charset="0"/>
              </a:rPr>
              <a:t>- VAGUS NERVE</a:t>
            </a:r>
          </a:p>
          <a:p>
            <a:pPr algn="r" eaLnBrk="1" hangingPunct="1">
              <a:buFont typeface="Wingdings" pitchFamily="2" charset="2"/>
              <a:buNone/>
            </a:pPr>
            <a:r>
              <a:rPr lang="pt-BR" altLang="en-US" sz="2800" smtClean="0">
                <a:latin typeface="Times New Roman" pitchFamily="18" charset="0"/>
                <a:cs typeface="Times New Roman" pitchFamily="18" charset="0"/>
              </a:rPr>
              <a:t>-SUPERIOR LARYNGEAL NERVE</a:t>
            </a:r>
          </a:p>
          <a:p>
            <a:pPr algn="r" eaLnBrk="1" hangingPunct="1">
              <a:buFont typeface="Wingdings" pitchFamily="2" charset="2"/>
              <a:buNone/>
            </a:pPr>
            <a:r>
              <a:rPr lang="pt-BR" altLang="en-US" sz="2800" smtClean="0">
                <a:latin typeface="Times New Roman" pitchFamily="18" charset="0"/>
                <a:cs typeface="Times New Roman" pitchFamily="18" charset="0"/>
              </a:rPr>
              <a:t>-INFERIOR LARYNGEAL NERVE (</a:t>
            </a:r>
            <a:r>
              <a:rPr lang="en-US" altLang="en-US" sz="2800" smtClean="0">
                <a:latin typeface="Times New Roman" pitchFamily="18" charset="0"/>
                <a:cs typeface="Times New Roman" pitchFamily="18" charset="0"/>
              </a:rPr>
              <a:t>recurrent laryngeal nerve</a:t>
            </a:r>
            <a:r>
              <a:rPr lang="pt-BR" altLang="en-US" sz="2800" smtClean="0">
                <a:latin typeface="Times New Roman" pitchFamily="18" charset="0"/>
                <a:cs typeface="Times New Roman" pitchFamily="18" charset="0"/>
              </a:rPr>
              <a:t>) </a:t>
            </a:r>
            <a:endParaRPr lang="en-US" altLang="en-US" sz="2800" smtClean="0">
              <a:latin typeface="Times New Roman" pitchFamily="18" charset="0"/>
              <a:cs typeface="Times New Roman" pitchFamily="18" charset="0"/>
            </a:endParaRPr>
          </a:p>
        </p:txBody>
      </p:sp>
      <p:sp>
        <p:nvSpPr>
          <p:cNvPr id="29698" name="Rectangle 2"/>
          <p:cNvSpPr>
            <a:spLocks noGrp="1" noChangeArrowheads="1"/>
          </p:cNvSpPr>
          <p:nvPr>
            <p:ph type="title"/>
          </p:nvPr>
        </p:nvSpPr>
        <p:spPr>
          <a:xfrm>
            <a:off x="457200" y="274638"/>
            <a:ext cx="8229600" cy="922337"/>
          </a:xfrm>
        </p:spPr>
        <p:txBody>
          <a:bodyPr>
            <a:normAutofit fontScale="90000"/>
          </a:bodyPr>
          <a:lstStyle/>
          <a:p>
            <a:pPr eaLnBrk="1" fontAlgn="auto" hangingPunct="1">
              <a:spcAft>
                <a:spcPts val="0"/>
              </a:spcAft>
              <a:defRPr/>
            </a:pPr>
            <a:r>
              <a:rPr lang="sr-Latn-CS" sz="4000" dirty="0" smtClean="0">
                <a:solidFill>
                  <a:schemeClr val="tx1"/>
                </a:solidFill>
                <a:latin typeface="Times New Roman" pitchFamily="18" charset="0"/>
                <a:cs typeface="Times New Roman" pitchFamily="18" charset="0"/>
              </a:rPr>
              <a:t>LARYN</a:t>
            </a:r>
            <a:r>
              <a:rPr lang="en-US" sz="4000" dirty="0" smtClean="0">
                <a:solidFill>
                  <a:schemeClr val="tx1"/>
                </a:solidFill>
                <a:latin typeface="Times New Roman" pitchFamily="18" charset="0"/>
                <a:cs typeface="Times New Roman" pitchFamily="18" charset="0"/>
              </a:rPr>
              <a:t>GEAL </a:t>
            </a:r>
            <a:r>
              <a:rPr lang="sr-Latn-CS" sz="4000" dirty="0" smtClean="0">
                <a:solidFill>
                  <a:schemeClr val="tx1"/>
                </a:solidFill>
                <a:latin typeface="Times New Roman" pitchFamily="18" charset="0"/>
                <a:cs typeface="Times New Roman" pitchFamily="18" charset="0"/>
              </a:rPr>
              <a:t>PARESIS </a:t>
            </a:r>
            <a:r>
              <a:rPr lang="en-US" sz="4000" dirty="0" smtClean="0">
                <a:solidFill>
                  <a:schemeClr val="tx1"/>
                </a:solidFill>
                <a:latin typeface="Times New Roman" pitchFamily="18" charset="0"/>
                <a:cs typeface="Times New Roman" pitchFamily="18" charset="0"/>
              </a:rPr>
              <a:t>AND</a:t>
            </a:r>
            <a:r>
              <a:rPr lang="sr-Latn-CS" sz="4000" dirty="0" smtClean="0">
                <a:solidFill>
                  <a:schemeClr val="tx1"/>
                </a:solidFill>
                <a:latin typeface="Times New Roman" pitchFamily="18" charset="0"/>
                <a:cs typeface="Times New Roman" pitchFamily="18" charset="0"/>
              </a:rPr>
              <a:t> PARALYSIS</a:t>
            </a:r>
            <a:endParaRPr lang="en-US" sz="40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54924799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1"/>
          </p:nvPr>
        </p:nvSpPr>
        <p:spPr/>
        <p:txBody>
          <a:bodyPr/>
          <a:lstStyle/>
          <a:p>
            <a:pPr marL="609600" indent="-609600" eaLnBrk="1" hangingPunct="1"/>
            <a:r>
              <a:rPr lang="en-US" altLang="en-US" sz="2800" smtClean="0">
                <a:latin typeface="Times New Roman" pitchFamily="18" charset="0"/>
                <a:cs typeface="Times New Roman" pitchFamily="18" charset="0"/>
              </a:rPr>
              <a:t>Clinical presentation</a:t>
            </a:r>
          </a:p>
          <a:p>
            <a:pPr marL="609600" indent="-609600" eaLnBrk="1" hangingPunct="1"/>
            <a:r>
              <a:rPr lang="en-US" altLang="en-US" sz="2800" smtClean="0">
                <a:latin typeface="Times New Roman" pitchFamily="18" charset="0"/>
                <a:cs typeface="Times New Roman" pitchFamily="18" charset="0"/>
              </a:rPr>
              <a:t>Dysphonia in unilateral recurrent nerve paralysis</a:t>
            </a:r>
          </a:p>
          <a:p>
            <a:pPr marL="609600" indent="-609600" eaLnBrk="1" hangingPunct="1"/>
            <a:r>
              <a:rPr lang="en-US" altLang="en-US" sz="2800" smtClean="0">
                <a:latin typeface="Times New Roman" pitchFamily="18" charset="0"/>
                <a:cs typeface="Times New Roman" pitchFamily="18" charset="0"/>
              </a:rPr>
              <a:t>Dyspnea in bilateral paralysis of recurrent nerve with preserved voice</a:t>
            </a:r>
          </a:p>
          <a:p>
            <a:pPr marL="609600" indent="-609600" eaLnBrk="1" hangingPunct="1"/>
            <a:r>
              <a:rPr lang="en-US" altLang="en-US" sz="2800" smtClean="0">
                <a:latin typeface="Times New Roman" pitchFamily="18" charset="0"/>
                <a:cs typeface="Times New Roman" pitchFamily="18" charset="0"/>
              </a:rPr>
              <a:t>Coughing attacks, choking on food in paralysis of the superior laryngeal nerve</a:t>
            </a:r>
          </a:p>
          <a:p>
            <a:pPr marL="609600" indent="-609600" eaLnBrk="1" hangingPunct="1"/>
            <a:r>
              <a:rPr lang="en-US" altLang="en-US" sz="2800" smtClean="0">
                <a:latin typeface="Times New Roman" pitchFamily="18" charset="0"/>
                <a:cs typeface="Times New Roman" pitchFamily="18" charset="0"/>
              </a:rPr>
              <a:t>Paralysis of the vagus nerve, dysphonia, rapid tiring of the voice, tachycardia, extrasystoles</a:t>
            </a:r>
          </a:p>
        </p:txBody>
      </p:sp>
      <p:sp>
        <p:nvSpPr>
          <p:cNvPr id="65538"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a:latin typeface="Times New Roman" pitchFamily="18" charset="0"/>
                <a:cs typeface="Times New Roman" pitchFamily="18" charset="0"/>
              </a:rPr>
              <a:t>LARYNGEAL PARESIS AND PARALYSIS</a:t>
            </a:r>
          </a:p>
        </p:txBody>
      </p:sp>
    </p:spTree>
    <p:extLst>
      <p:ext uri="{BB962C8B-B14F-4D97-AF65-F5344CB8AC3E}">
        <p14:creationId xmlns:p14="http://schemas.microsoft.com/office/powerpoint/2010/main" val="46823942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Grp="1" noChangeArrowheads="1"/>
          </p:cNvSpPr>
          <p:nvPr>
            <p:ph idx="1"/>
          </p:nvPr>
        </p:nvSpPr>
        <p:spPr>
          <a:xfrm>
            <a:off x="468313" y="1412875"/>
            <a:ext cx="8229600" cy="5445125"/>
          </a:xfrm>
        </p:spPr>
        <p:txBody>
          <a:bodyPr/>
          <a:lstStyle/>
          <a:p>
            <a:pPr eaLnBrk="1" hangingPunct="1">
              <a:lnSpc>
                <a:spcPct val="90000"/>
              </a:lnSpc>
            </a:pPr>
            <a:r>
              <a:rPr lang="en-US" altLang="en-US" smtClean="0">
                <a:solidFill>
                  <a:srgbClr val="FF9900"/>
                </a:solidFill>
                <a:latin typeface="Times New Roman" pitchFamily="18" charset="0"/>
                <a:cs typeface="Times New Roman" pitchFamily="18" charset="0"/>
              </a:rPr>
              <a:t>Unilateral paralysis of recurrent nerve </a:t>
            </a:r>
            <a:r>
              <a:rPr lang="en-US" altLang="en-US" smtClean="0">
                <a:latin typeface="Times New Roman" pitchFamily="18" charset="0"/>
                <a:cs typeface="Times New Roman" pitchFamily="18" charset="0"/>
              </a:rPr>
              <a:t>vocal fold is in the paramedial position</a:t>
            </a:r>
          </a:p>
          <a:p>
            <a:pPr eaLnBrk="1" hangingPunct="1">
              <a:lnSpc>
                <a:spcPct val="90000"/>
              </a:lnSpc>
            </a:pPr>
            <a:r>
              <a:rPr lang="en-US" altLang="en-US" smtClean="0">
                <a:solidFill>
                  <a:srgbClr val="FF9900"/>
                </a:solidFill>
                <a:latin typeface="Times New Roman" pitchFamily="18" charset="0"/>
                <a:cs typeface="Times New Roman" pitchFamily="18" charset="0"/>
              </a:rPr>
              <a:t>Bilateral paralysis of the recurrent nerve </a:t>
            </a:r>
            <a:r>
              <a:rPr lang="en-US" altLang="en-US" smtClean="0">
                <a:latin typeface="Times New Roman" pitchFamily="18" charset="0"/>
                <a:cs typeface="Times New Roman" pitchFamily="18" charset="0"/>
              </a:rPr>
              <a:t>both vocal folds are in the paramedial position, the breathing space is dramatically narrowed</a:t>
            </a:r>
          </a:p>
          <a:p>
            <a:pPr eaLnBrk="1" hangingPunct="1">
              <a:lnSpc>
                <a:spcPct val="90000"/>
              </a:lnSpc>
            </a:pPr>
            <a:r>
              <a:rPr lang="en-US" altLang="en-US" smtClean="0">
                <a:solidFill>
                  <a:srgbClr val="FF9900"/>
                </a:solidFill>
                <a:latin typeface="Times New Roman" pitchFamily="18" charset="0"/>
                <a:cs typeface="Times New Roman" pitchFamily="18" charset="0"/>
              </a:rPr>
              <a:t>Paralysis of the upper laryngeal nerve, </a:t>
            </a:r>
            <a:r>
              <a:rPr lang="en-US" altLang="en-US" smtClean="0">
                <a:latin typeface="Times New Roman" pitchFamily="18" charset="0"/>
                <a:cs typeface="Times New Roman" pitchFamily="18" charset="0"/>
              </a:rPr>
              <a:t>the paralyzed vocal fold is positioned slightly lower than the healthy one</a:t>
            </a:r>
          </a:p>
          <a:p>
            <a:pPr eaLnBrk="1" hangingPunct="1">
              <a:lnSpc>
                <a:spcPct val="90000"/>
              </a:lnSpc>
            </a:pPr>
            <a:r>
              <a:rPr lang="en-US" altLang="en-US" smtClean="0">
                <a:solidFill>
                  <a:srgbClr val="FF9900"/>
                </a:solidFill>
                <a:latin typeface="Times New Roman" pitchFamily="18" charset="0"/>
                <a:cs typeface="Times New Roman" pitchFamily="18" charset="0"/>
              </a:rPr>
              <a:t>Combined paralysis of the inferior and superior laryngeal nerve </a:t>
            </a:r>
            <a:r>
              <a:rPr lang="en-US" altLang="en-US" smtClean="0">
                <a:latin typeface="Times New Roman" pitchFamily="18" charset="0"/>
                <a:cs typeface="Times New Roman" pitchFamily="18" charset="0"/>
              </a:rPr>
              <a:t>vocal fold is in the intermedial cadaveric position</a:t>
            </a:r>
          </a:p>
        </p:txBody>
      </p:sp>
      <p:sp>
        <p:nvSpPr>
          <p:cNvPr id="66562" name="Rectangle 2"/>
          <p:cNvSpPr>
            <a:spLocks noGrp="1" noChangeArrowheads="1"/>
          </p:cNvSpPr>
          <p:nvPr>
            <p:ph type="title"/>
          </p:nvPr>
        </p:nvSpPr>
        <p:spPr>
          <a:xfrm>
            <a:off x="468313" y="260350"/>
            <a:ext cx="8229600" cy="1143000"/>
          </a:xfrm>
        </p:spPr>
        <p:txBody>
          <a:bodyPr>
            <a:normAutofit fontScale="90000"/>
          </a:bodyPr>
          <a:lstStyle/>
          <a:p>
            <a:pPr eaLnBrk="1" fontAlgn="auto" hangingPunct="1">
              <a:spcAft>
                <a:spcPts val="0"/>
              </a:spcAft>
              <a:defRPr/>
            </a:pPr>
            <a:r>
              <a:rPr lang="en-US" dirty="0">
                <a:latin typeface="Times New Roman" pitchFamily="18" charset="0"/>
                <a:cs typeface="Times New Roman" pitchFamily="18" charset="0"/>
              </a:rPr>
              <a:t>LARYNGEAL PARESIS AND PARALYSIS</a:t>
            </a:r>
          </a:p>
        </p:txBody>
      </p:sp>
    </p:spTree>
    <p:extLst>
      <p:ext uri="{BB962C8B-B14F-4D97-AF65-F5344CB8AC3E}">
        <p14:creationId xmlns:p14="http://schemas.microsoft.com/office/powerpoint/2010/main" val="38299435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p:cNvSpPr>
            <a:spLocks noGrp="1"/>
          </p:cNvSpPr>
          <p:nvPr>
            <p:ph idx="1"/>
          </p:nvPr>
        </p:nvSpPr>
        <p:spPr/>
        <p:txBody>
          <a:bodyPr/>
          <a:lstStyle/>
          <a:p>
            <a:pPr eaLnBrk="1" hangingPunct="1"/>
            <a:endParaRPr lang="en-US" altLang="en-US" smtClean="0"/>
          </a:p>
        </p:txBody>
      </p:sp>
      <p:sp>
        <p:nvSpPr>
          <p:cNvPr id="3" name="Title 2"/>
          <p:cNvSpPr>
            <a:spLocks noGrp="1"/>
          </p:cNvSpPr>
          <p:nvPr>
            <p:ph type="title"/>
          </p:nvPr>
        </p:nvSpPr>
        <p:spPr/>
        <p:txBody>
          <a:bodyPr/>
          <a:lstStyle/>
          <a:p>
            <a:pPr eaLnBrk="1" fontAlgn="auto" hangingPunct="1">
              <a:spcAft>
                <a:spcPts val="0"/>
              </a:spcAft>
              <a:defRPr/>
            </a:pPr>
            <a:endParaRPr lang="en-US"/>
          </a:p>
        </p:txBody>
      </p:sp>
      <p:pic>
        <p:nvPicPr>
          <p:cNvPr id="27652" name="Picture 2" descr="Ð ÐµÐ·ÑÐ»ÑÐ°Ñ ÑÐ»Ð¸ÐºÐ° Ð·Ð° recurrens paralys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357438"/>
            <a:ext cx="3571875"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3" name="AutoShape 4" descr="Ð¡ÑÐ¾Ð´Ð½Ð° ÑÐ»Ð¸ÐºÐ°"/>
          <p:cNvSpPr>
            <a:spLocks noChangeAspect="1" noChangeArrowheads="1"/>
          </p:cNvSpPr>
          <p:nvPr/>
        </p:nvSpPr>
        <p:spPr bwMode="auto">
          <a:xfrm>
            <a:off x="163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endParaRPr lang="en-US" altLang="en-US"/>
          </a:p>
        </p:txBody>
      </p:sp>
      <p:sp>
        <p:nvSpPr>
          <p:cNvPr id="27654" name="AutoShape 6" descr="Ð ÐµÐ·ÑÐ»ÑÐ°Ñ ÑÐ»Ð¸ÐºÐ° Ð·Ð° recurrens paralysis"/>
          <p:cNvSpPr>
            <a:spLocks noChangeAspect="1" noChangeArrowheads="1"/>
          </p:cNvSpPr>
          <p:nvPr/>
        </p:nvSpPr>
        <p:spPr bwMode="auto">
          <a:xfrm>
            <a:off x="163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endParaRPr lang="en-US" altLang="en-US"/>
          </a:p>
        </p:txBody>
      </p:sp>
      <p:sp>
        <p:nvSpPr>
          <p:cNvPr id="27655" name="AutoShape 8" descr="The vocal fold on the left of both images is paralyzed. Even with extreme effort, the opposite vocal fold cannot meet its partner (right)."/>
          <p:cNvSpPr>
            <a:spLocks noChangeAspect="1" noChangeArrowheads="1"/>
          </p:cNvSpPr>
          <p:nvPr/>
        </p:nvSpPr>
        <p:spPr bwMode="auto">
          <a:xfrm>
            <a:off x="163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endParaRPr lang="en-US" altLang="en-US"/>
          </a:p>
        </p:txBody>
      </p:sp>
      <p:pic>
        <p:nvPicPr>
          <p:cNvPr id="27656" name="Picture 12" descr="Ð ÐµÐ·ÑÐ»ÑÐ°Ñ ÑÐ»Ð¸ÐºÐ° Ð·Ð° recurrens paralys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2063" y="1928813"/>
            <a:ext cx="2571750" cy="364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084530"/>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3"/>
          <p:cNvSpPr>
            <a:spLocks noGrp="1" noChangeArrowheads="1"/>
          </p:cNvSpPr>
          <p:nvPr>
            <p:ph idx="1"/>
          </p:nvPr>
        </p:nvSpPr>
        <p:spPr>
          <a:xfrm>
            <a:off x="457200" y="1916113"/>
            <a:ext cx="8229600" cy="4179887"/>
          </a:xfrm>
        </p:spPr>
        <p:txBody>
          <a:bodyPr/>
          <a:lstStyle/>
          <a:p>
            <a:pPr eaLnBrk="1" hangingPunct="1">
              <a:buFont typeface="Wingdings" pitchFamily="2" charset="2"/>
              <a:buNone/>
            </a:pPr>
            <a:r>
              <a:rPr lang="en-US" altLang="en-US" b="1" smtClean="0">
                <a:latin typeface="Times New Roman" pitchFamily="18" charset="0"/>
                <a:cs typeface="Times New Roman" pitchFamily="18" charset="0"/>
              </a:rPr>
              <a:t>CAUSES:</a:t>
            </a:r>
          </a:p>
          <a:p>
            <a:pPr eaLnBrk="1" hangingPunct="1">
              <a:buFont typeface="Wingdings" pitchFamily="2" charset="2"/>
              <a:buNone/>
            </a:pPr>
            <a:r>
              <a:rPr lang="en-US" altLang="en-US" b="1" smtClean="0">
                <a:latin typeface="Times New Roman" pitchFamily="18" charset="0"/>
                <a:cs typeface="Times New Roman" pitchFamily="18" charset="0"/>
              </a:rPr>
              <a:t>- TRAUMA</a:t>
            </a:r>
          </a:p>
          <a:p>
            <a:pPr eaLnBrk="1" hangingPunct="1">
              <a:buFont typeface="Wingdings" pitchFamily="2" charset="2"/>
              <a:buNone/>
            </a:pPr>
            <a:r>
              <a:rPr lang="en-US" altLang="en-US" b="1" smtClean="0">
                <a:latin typeface="Times New Roman" pitchFamily="18" charset="0"/>
                <a:cs typeface="Times New Roman" pitchFamily="18" charset="0"/>
              </a:rPr>
              <a:t>-OPERATIVE PROCEDURES</a:t>
            </a:r>
          </a:p>
          <a:p>
            <a:pPr eaLnBrk="1" hangingPunct="1">
              <a:buFont typeface="Wingdings" pitchFamily="2" charset="2"/>
              <a:buNone/>
            </a:pPr>
            <a:r>
              <a:rPr lang="en-US" altLang="en-US" b="1" smtClean="0">
                <a:latin typeface="Times New Roman" pitchFamily="18" charset="0"/>
                <a:cs typeface="Times New Roman" pitchFamily="18" charset="0"/>
              </a:rPr>
              <a:t>- INFLAMATORY PROCESSES</a:t>
            </a:r>
          </a:p>
          <a:p>
            <a:pPr eaLnBrk="1" hangingPunct="1">
              <a:buFont typeface="Wingdings" pitchFamily="2" charset="2"/>
              <a:buNone/>
            </a:pPr>
            <a:r>
              <a:rPr lang="en-US" altLang="en-US" b="1" smtClean="0">
                <a:latin typeface="Times New Roman" pitchFamily="18" charset="0"/>
                <a:cs typeface="Times New Roman" pitchFamily="18" charset="0"/>
              </a:rPr>
              <a:t>-IATROGENIC DAMAGE</a:t>
            </a:r>
          </a:p>
        </p:txBody>
      </p:sp>
      <p:sp>
        <p:nvSpPr>
          <p:cNvPr id="30722" name="Rectangle 2"/>
          <p:cNvSpPr>
            <a:spLocks noGrp="1" noChangeArrowheads="1"/>
          </p:cNvSpPr>
          <p:nvPr>
            <p:ph type="title"/>
          </p:nvPr>
        </p:nvSpPr>
        <p:spPr>
          <a:xfrm>
            <a:off x="457200" y="274638"/>
            <a:ext cx="8229600" cy="1138237"/>
          </a:xfrm>
        </p:spPr>
        <p:txBody>
          <a:bodyPr>
            <a:normAutofit fontScale="90000"/>
          </a:bodyPr>
          <a:lstStyle/>
          <a:p>
            <a:pPr eaLnBrk="1" fontAlgn="auto" hangingPunct="1">
              <a:spcAft>
                <a:spcPts val="0"/>
              </a:spcAft>
              <a:defRPr/>
            </a:pPr>
            <a:r>
              <a:rPr lang="en-US" sz="3600" dirty="0" err="1" smtClean="0">
                <a:solidFill>
                  <a:srgbClr val="FF0000"/>
                </a:solidFill>
                <a:latin typeface="Times New Roman" pitchFamily="18" charset="0"/>
                <a:cs typeface="Times New Roman" pitchFamily="18" charset="0"/>
              </a:rPr>
              <a:t>Laryngo</a:t>
            </a:r>
            <a:r>
              <a:rPr lang="en-US" sz="3600" dirty="0" smtClean="0">
                <a:solidFill>
                  <a:srgbClr val="FF0000"/>
                </a:solidFill>
                <a:latin typeface="Times New Roman" pitchFamily="18" charset="0"/>
                <a:cs typeface="Times New Roman" pitchFamily="18" charset="0"/>
              </a:rPr>
              <a:t>-tracheal stenosis caused by scaring</a:t>
            </a:r>
            <a:endParaRPr lang="en-US" sz="3600"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8675110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b="1" dirty="0" err="1" smtClean="0">
                <a:latin typeface="Times New Roman" pitchFamily="18" charset="0"/>
                <a:cs typeface="Times New Roman" pitchFamily="18" charset="0"/>
              </a:rPr>
              <a:t>Vagus</a:t>
            </a:r>
            <a:r>
              <a:rPr lang="en-US" b="1" dirty="0" smtClean="0">
                <a:latin typeface="Times New Roman" pitchFamily="18" charset="0"/>
                <a:cs typeface="Times New Roman" pitchFamily="18" charset="0"/>
              </a:rPr>
              <a:t> nerve</a:t>
            </a:r>
            <a:endParaRPr lang="en-US" b="1" dirty="0">
              <a:latin typeface="Times New Roman" pitchFamily="18" charset="0"/>
              <a:cs typeface="Times New Roman" pitchFamily="18" charset="0"/>
            </a:endParaRPr>
          </a:p>
          <a:p>
            <a:r>
              <a:rPr lang="en-US" b="1" dirty="0">
                <a:latin typeface="Times New Roman" pitchFamily="18" charset="0"/>
                <a:cs typeface="Times New Roman" pitchFamily="18" charset="0"/>
              </a:rPr>
              <a:t> </a:t>
            </a:r>
            <a:r>
              <a:rPr lang="en-US" dirty="0" smtClean="0">
                <a:latin typeface="Times New Roman" pitchFamily="18" charset="0"/>
                <a:cs typeface="Times New Roman" pitchFamily="18" charset="0"/>
              </a:rPr>
              <a:t>(superior and inferior laryngeal nerve)</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superior laryngeal nerve is a </a:t>
            </a:r>
            <a:r>
              <a:rPr lang="en-US" dirty="0">
                <a:latin typeface="Times New Roman" pitchFamily="18" charset="0"/>
                <a:cs typeface="Times New Roman" pitchFamily="18" charset="0"/>
              </a:rPr>
              <a:t>mixed branch of </a:t>
            </a:r>
            <a:r>
              <a:rPr lang="en-US" dirty="0" smtClean="0">
                <a:latin typeface="Times New Roman" pitchFamily="18" charset="0"/>
                <a:cs typeface="Times New Roman" pitchFamily="18" charset="0"/>
              </a:rPr>
              <a:t>the </a:t>
            </a:r>
            <a:r>
              <a:rPr lang="en-US" dirty="0" err="1" smtClean="0">
                <a:latin typeface="Times New Roman" pitchFamily="18" charset="0"/>
                <a:cs typeface="Times New Roman" pitchFamily="18" charset="0"/>
              </a:rPr>
              <a:t>vagus</a:t>
            </a:r>
            <a:r>
              <a:rPr lang="en-US" dirty="0" smtClean="0">
                <a:latin typeface="Times New Roman" pitchFamily="18" charset="0"/>
                <a:cs typeface="Times New Roman" pitchFamily="18" charset="0"/>
              </a:rPr>
              <a:t> nerve and </a:t>
            </a:r>
            <a:r>
              <a:rPr lang="en-US" dirty="0">
                <a:latin typeface="Times New Roman" pitchFamily="18" charset="0"/>
                <a:cs typeface="Times New Roman" pitchFamily="18" charset="0"/>
              </a:rPr>
              <a:t>gives two final branches:</a:t>
            </a:r>
          </a:p>
          <a:p>
            <a:r>
              <a:rPr lang="en-US" dirty="0" smtClean="0">
                <a:latin typeface="Times New Roman" pitchFamily="18" charset="0"/>
                <a:cs typeface="Times New Roman" pitchFamily="18" charset="0"/>
              </a:rPr>
              <a:t>External laryngeal nerve is a </a:t>
            </a:r>
            <a:r>
              <a:rPr lang="en-US" dirty="0">
                <a:latin typeface="Times New Roman" pitchFamily="18" charset="0"/>
                <a:cs typeface="Times New Roman" pitchFamily="18" charset="0"/>
              </a:rPr>
              <a:t>mixed branch, is smaller and provides motor innervation to the </a:t>
            </a:r>
            <a:r>
              <a:rPr lang="en-US" dirty="0" err="1">
                <a:latin typeface="Times New Roman" pitchFamily="18" charset="0"/>
                <a:cs typeface="Times New Roman" pitchFamily="18" charset="0"/>
              </a:rPr>
              <a:t>cricothyroid</a:t>
            </a:r>
            <a:r>
              <a:rPr lang="en-US" dirty="0">
                <a:latin typeface="Times New Roman" pitchFamily="18" charset="0"/>
                <a:cs typeface="Times New Roman" pitchFamily="18" charset="0"/>
              </a:rPr>
              <a:t> muscle and lower pharyngeal constrictor and sensory innervation to the </a:t>
            </a:r>
            <a:r>
              <a:rPr lang="en-US" dirty="0" smtClean="0">
                <a:latin typeface="Times New Roman" pitchFamily="18" charset="0"/>
                <a:cs typeface="Times New Roman" pitchFamily="18" charset="0"/>
              </a:rPr>
              <a:t>subglottic </a:t>
            </a:r>
            <a:r>
              <a:rPr lang="en-US" dirty="0">
                <a:latin typeface="Times New Roman" pitchFamily="18" charset="0"/>
                <a:cs typeface="Times New Roman" pitchFamily="18" charset="0"/>
              </a:rPr>
              <a:t>mucosa.</a:t>
            </a:r>
          </a:p>
          <a:p>
            <a:r>
              <a:rPr lang="en-US" dirty="0" smtClean="0">
                <a:latin typeface="Times New Roman" pitchFamily="18" charset="0"/>
                <a:cs typeface="Times New Roman" pitchFamily="18" charset="0"/>
              </a:rPr>
              <a:t>Internal laryngeal nerve is sensitive</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larger branch, innervates other </a:t>
            </a:r>
            <a:r>
              <a:rPr lang="en-US" dirty="0">
                <a:latin typeface="Times New Roman" pitchFamily="18" charset="0"/>
                <a:cs typeface="Times New Roman" pitchFamily="18" charset="0"/>
              </a:rPr>
              <a:t>parts of the larynx and the lower floor of the pharynx.</a:t>
            </a:r>
            <a:r>
              <a:rPr lang="x-none" smtClean="0">
                <a:latin typeface="Times New Roman" pitchFamily="18" charset="0"/>
                <a:cs typeface="Times New Roman" pitchFamily="18" charset="0"/>
              </a:rPr>
              <a:t>   </a:t>
            </a:r>
            <a:endParaRPr lang="en-US" dirty="0"/>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Laryngeal innervation</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Anatomically, </a:t>
            </a:r>
            <a:r>
              <a:rPr lang="en-US" dirty="0" err="1">
                <a:latin typeface="Times New Roman" pitchFamily="18" charset="0"/>
                <a:cs typeface="Times New Roman" pitchFamily="18" charset="0"/>
              </a:rPr>
              <a:t>embryologically</a:t>
            </a:r>
            <a:r>
              <a:rPr lang="en-US" dirty="0">
                <a:latin typeface="Times New Roman" pitchFamily="18" charset="0"/>
                <a:cs typeface="Times New Roman" pitchFamily="18" charset="0"/>
              </a:rPr>
              <a:t> and for the purpose of accurate diagnosis and classification of various diseases, the larynx is divided into:</a:t>
            </a:r>
          </a:p>
          <a:p>
            <a:r>
              <a:rPr lang="en-US" dirty="0" err="1" smtClean="0">
                <a:latin typeface="Times New Roman" pitchFamily="18" charset="0"/>
                <a:cs typeface="Times New Roman" pitchFamily="18" charset="0"/>
              </a:rPr>
              <a:t>Supraglottis</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(embryological origin from the digestive system)</a:t>
            </a:r>
          </a:p>
          <a:p>
            <a:r>
              <a:rPr lang="en-US" dirty="0">
                <a:latin typeface="Times New Roman" pitchFamily="18" charset="0"/>
                <a:cs typeface="Times New Roman" pitchFamily="18" charset="0"/>
              </a:rPr>
              <a:t>Glottis</a:t>
            </a:r>
          </a:p>
          <a:p>
            <a:r>
              <a:rPr lang="en-US" dirty="0" err="1" smtClean="0">
                <a:latin typeface="Times New Roman" pitchFamily="18" charset="0"/>
                <a:cs typeface="Times New Roman" pitchFamily="18" charset="0"/>
              </a:rPr>
              <a:t>Subglottis</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(embryological origin from the respiratory system)</a:t>
            </a:r>
            <a:endParaRPr lang="x-none" dirty="0" smtClean="0"/>
          </a:p>
          <a:p>
            <a:endParaRPr lang="en-US" dirty="0"/>
          </a:p>
        </p:txBody>
      </p:sp>
      <p:sp>
        <p:nvSpPr>
          <p:cNvPr id="3" name="Title 2"/>
          <p:cNvSpPr>
            <a:spLocks noGrp="1"/>
          </p:cNvSpPr>
          <p:nvPr>
            <p:ph type="title"/>
          </p:nvPr>
        </p:nvSpPr>
        <p:spPr/>
        <p:txBody>
          <a:bodyPr/>
          <a:lstStyle/>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a:p>
        </p:txBody>
      </p:sp>
      <p:pic>
        <p:nvPicPr>
          <p:cNvPr id="22530" name="Picture 2" descr="Ð ÐµÐ·ÑÐ»ÑÐ°Ñ ÑÐ»Ð¸ÐºÐ° Ð·Ð° nervus vagus larynx"/>
          <p:cNvPicPr>
            <a:picLocks noChangeAspect="1" noChangeArrowheads="1"/>
          </p:cNvPicPr>
          <p:nvPr/>
        </p:nvPicPr>
        <p:blipFill>
          <a:blip r:embed="rId2"/>
          <a:srcRect/>
          <a:stretch>
            <a:fillRect/>
          </a:stretch>
        </p:blipFill>
        <p:spPr bwMode="auto">
          <a:xfrm>
            <a:off x="0" y="0"/>
            <a:ext cx="9144000" cy="6858001"/>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26628" name="Picture 4" descr="Ð¡ÑÐ¾Ð´Ð½Ð° ÑÐ»Ð¸ÐºÐ°"/>
          <p:cNvPicPr>
            <a:picLocks noChangeAspect="1" noChangeArrowheads="1"/>
          </p:cNvPicPr>
          <p:nvPr/>
        </p:nvPicPr>
        <p:blipFill>
          <a:blip r:embed="rId2"/>
          <a:srcRect/>
          <a:stretch>
            <a:fillRect/>
          </a:stretch>
        </p:blipFill>
        <p:spPr bwMode="auto">
          <a:xfrm>
            <a:off x="838200" y="457200"/>
            <a:ext cx="7162800" cy="62484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latin typeface="Times New Roman" pitchFamily="18" charset="0"/>
                <a:cs typeface="Times New Roman" pitchFamily="18" charset="0"/>
              </a:rPr>
              <a:t>Two openings, upper and lower</a:t>
            </a:r>
          </a:p>
          <a:p>
            <a:r>
              <a:rPr lang="en-US" dirty="0">
                <a:latin typeface="Times New Roman" pitchFamily="18" charset="0"/>
                <a:cs typeface="Times New Roman" pitchFamily="18" charset="0"/>
              </a:rPr>
              <a:t>The upper opening, placed in an almost vertical plane, is egg-shaped, with a longitudinal diameter of 3-4 cm and a transverse diameter of 1-2 </a:t>
            </a:r>
            <a:r>
              <a:rPr lang="en-US" dirty="0" smtClean="0">
                <a:latin typeface="Times New Roman" pitchFamily="18" charset="0"/>
                <a:cs typeface="Times New Roman" pitchFamily="18" charset="0"/>
              </a:rPr>
              <a:t>cm</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Rima </a:t>
            </a:r>
            <a:r>
              <a:rPr lang="en-US" dirty="0" err="1">
                <a:latin typeface="Times New Roman" pitchFamily="18" charset="0"/>
                <a:cs typeface="Times New Roman" pitchFamily="18" charset="0"/>
              </a:rPr>
              <a:t>glottidis</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the opening between </a:t>
            </a:r>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vocal folds, </a:t>
            </a:r>
            <a:r>
              <a:rPr lang="en-US" dirty="0">
                <a:latin typeface="Times New Roman" pitchFamily="18" charset="0"/>
                <a:cs typeface="Times New Roman" pitchFamily="18" charset="0"/>
              </a:rPr>
              <a:t>the narrowest part of the </a:t>
            </a:r>
            <a:r>
              <a:rPr lang="en-US" dirty="0" smtClean="0">
                <a:latin typeface="Times New Roman" pitchFamily="18" charset="0"/>
                <a:cs typeface="Times New Roman" pitchFamily="18" charset="0"/>
              </a:rPr>
              <a:t>larynx.</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 maximum width in adults is 23 </a:t>
            </a:r>
            <a:r>
              <a:rPr lang="en-US" dirty="0" smtClean="0">
                <a:latin typeface="Times New Roman" pitchFamily="18" charset="0"/>
                <a:cs typeface="Times New Roman" pitchFamily="18" charset="0"/>
              </a:rPr>
              <a:t>mm</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Vocal </a:t>
            </a:r>
            <a:r>
              <a:rPr lang="en-US" dirty="0" smtClean="0">
                <a:latin typeface="Times New Roman" pitchFamily="18" charset="0"/>
                <a:cs typeface="Times New Roman" pitchFamily="18" charset="0"/>
              </a:rPr>
              <a:t>fold length </a:t>
            </a:r>
            <a:r>
              <a:rPr lang="en-US" dirty="0">
                <a:latin typeface="Times New Roman" pitchFamily="18" charset="0"/>
                <a:cs typeface="Times New Roman" pitchFamily="18" charset="0"/>
              </a:rPr>
              <a:t>in adults </a:t>
            </a:r>
            <a:r>
              <a:rPr lang="en-US" dirty="0" smtClean="0">
                <a:latin typeface="Times New Roman" pitchFamily="18" charset="0"/>
                <a:cs typeface="Times New Roman" pitchFamily="18" charset="0"/>
              </a:rPr>
              <a:t>is 20-30 </a:t>
            </a:r>
            <a:r>
              <a:rPr lang="en-US" dirty="0">
                <a:latin typeface="Times New Roman" pitchFamily="18" charset="0"/>
                <a:cs typeface="Times New Roman" pitchFamily="18" charset="0"/>
              </a:rPr>
              <a:t>mm, in </a:t>
            </a:r>
            <a:r>
              <a:rPr lang="en-US" dirty="0" smtClean="0">
                <a:latin typeface="Times New Roman" pitchFamily="18" charset="0"/>
                <a:cs typeface="Times New Roman" pitchFamily="18" charset="0"/>
              </a:rPr>
              <a:t>men, in </a:t>
            </a:r>
            <a:r>
              <a:rPr lang="en-US" dirty="0">
                <a:latin typeface="Times New Roman" pitchFamily="18" charset="0"/>
                <a:cs typeface="Times New Roman" pitchFamily="18" charset="0"/>
              </a:rPr>
              <a:t>women, 16-20 </a:t>
            </a:r>
            <a:r>
              <a:rPr lang="en-US" dirty="0" smtClean="0">
                <a:latin typeface="Times New Roman" pitchFamily="18" charset="0"/>
                <a:cs typeface="Times New Roman" pitchFamily="18" charset="0"/>
              </a:rPr>
              <a:t>mm, in </a:t>
            </a:r>
            <a:r>
              <a:rPr lang="en-US" dirty="0">
                <a:latin typeface="Times New Roman" pitchFamily="18" charset="0"/>
                <a:cs typeface="Times New Roman" pitchFamily="18" charset="0"/>
              </a:rPr>
              <a:t>newborns, 6-7 </a:t>
            </a:r>
            <a:r>
              <a:rPr lang="en-US" dirty="0" smtClean="0">
                <a:latin typeface="Times New Roman" pitchFamily="18" charset="0"/>
                <a:cs typeface="Times New Roman" pitchFamily="18" charset="0"/>
              </a:rPr>
              <a:t>mm</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dirty="0" smtClean="0">
                <a:effectLst/>
                <a:latin typeface="Times New Roman" pitchFamily="18" charset="0"/>
                <a:cs typeface="Times New Roman" pitchFamily="18" charset="0"/>
              </a:rPr>
              <a:t>Laryngeal cavity (</a:t>
            </a:r>
            <a:r>
              <a:rPr lang="en-US" dirty="0" err="1" smtClean="0">
                <a:effectLst/>
                <a:latin typeface="Times New Roman" pitchFamily="18" charset="0"/>
                <a:cs typeface="Times New Roman" pitchFamily="18" charset="0"/>
              </a:rPr>
              <a:t>cavum</a:t>
            </a:r>
            <a:r>
              <a:rPr lang="en-US" dirty="0" smtClean="0">
                <a:effectLst/>
                <a:latin typeface="Times New Roman" pitchFamily="18" charset="0"/>
                <a:cs typeface="Times New Roman" pitchFamily="18" charset="0"/>
              </a:rPr>
              <a:t> </a:t>
            </a:r>
            <a:r>
              <a:rPr lang="en-US" dirty="0" err="1" smtClean="0">
                <a:effectLst/>
                <a:latin typeface="Times New Roman" pitchFamily="18" charset="0"/>
                <a:cs typeface="Times New Roman" pitchFamily="18" charset="0"/>
              </a:rPr>
              <a:t>laryngis</a:t>
            </a:r>
            <a:r>
              <a:rPr lang="en-US" dirty="0" smtClean="0">
                <a:effectLst/>
                <a:latin typeface="Times New Roman" pitchFamily="18" charset="0"/>
                <a:cs typeface="Times New Roman" pitchFamily="18" charset="0"/>
              </a:rPr>
              <a:t>)</a:t>
            </a:r>
            <a:endParaRPr lang="en-US" dirty="0">
              <a:effectLst/>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a:latin typeface="Times New Roman" pitchFamily="18" charset="0"/>
                <a:cs typeface="Times New Roman" pitchFamily="18" charset="0"/>
              </a:rPr>
              <a:t>Functions of the larynx</a:t>
            </a:r>
            <a:r>
              <a:rPr lang="en-US" b="1" dirty="0" smtClean="0">
                <a:latin typeface="Times New Roman" pitchFamily="18" charset="0"/>
                <a:cs typeface="Times New Roman" pitchFamily="18" charset="0"/>
              </a:rPr>
              <a:t>:</a:t>
            </a:r>
          </a:p>
          <a:p>
            <a:r>
              <a:rPr lang="en-US" dirty="0">
                <a:latin typeface="Times New Roman" pitchFamily="18" charset="0"/>
                <a:cs typeface="Times New Roman" pitchFamily="18" charset="0"/>
              </a:rPr>
              <a:t>Breathing, protection, phonation, swallowing, </a:t>
            </a:r>
            <a:r>
              <a:rPr lang="en-US" dirty="0" smtClean="0">
                <a:latin typeface="Times New Roman" pitchFamily="18" charset="0"/>
                <a:cs typeface="Times New Roman" pitchFamily="18" charset="0"/>
              </a:rPr>
              <a:t>thoracic fixation</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Physiology of the larynx</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a:latin typeface="Times New Roman" pitchFamily="18" charset="0"/>
                <a:cs typeface="Times New Roman" pitchFamily="18" charset="0"/>
              </a:rPr>
              <a:t>Breathing</a:t>
            </a:r>
          </a:p>
          <a:p>
            <a:r>
              <a:rPr lang="en-US" dirty="0">
                <a:latin typeface="Times New Roman" pitchFamily="18" charset="0"/>
                <a:cs typeface="Times New Roman" pitchFamily="18" charset="0"/>
              </a:rPr>
              <a:t>During quiet breathing, the vocal </a:t>
            </a:r>
            <a:r>
              <a:rPr lang="en-US" dirty="0" smtClean="0">
                <a:latin typeface="Times New Roman" pitchFamily="18" charset="0"/>
                <a:cs typeface="Times New Roman" pitchFamily="18" charset="0"/>
              </a:rPr>
              <a:t>folds are in the position </a:t>
            </a:r>
            <a:r>
              <a:rPr lang="en-US" dirty="0">
                <a:latin typeface="Times New Roman" pitchFamily="18" charset="0"/>
                <a:cs typeface="Times New Roman" pitchFamily="18" charset="0"/>
              </a:rPr>
              <a:t>between adduction and </a:t>
            </a:r>
            <a:r>
              <a:rPr lang="en-US" dirty="0" smtClean="0">
                <a:latin typeface="Times New Roman" pitchFamily="18" charset="0"/>
                <a:cs typeface="Times New Roman" pitchFamily="18" charset="0"/>
              </a:rPr>
              <a:t>abduction</a:t>
            </a:r>
            <a:endParaRPr lang="en-US" dirty="0">
              <a:latin typeface="Times New Roman" pitchFamily="18" charset="0"/>
              <a:cs typeface="Times New Roman" pitchFamily="18" charset="0"/>
            </a:endParaRPr>
          </a:p>
          <a:p>
            <a:r>
              <a:rPr lang="en-US" b="1" dirty="0">
                <a:latin typeface="Times New Roman" pitchFamily="18" charset="0"/>
                <a:cs typeface="Times New Roman" pitchFamily="18" charset="0"/>
              </a:rPr>
              <a:t>Protective function</a:t>
            </a:r>
          </a:p>
          <a:p>
            <a:r>
              <a:rPr lang="en-US" dirty="0">
                <a:latin typeface="Times New Roman" pitchFamily="18" charset="0"/>
                <a:cs typeface="Times New Roman" pitchFamily="18" charset="0"/>
              </a:rPr>
              <a:t>The larynx continuously protects the lower respiratory tract from aspiration of food and liquids by the sphincter system (</a:t>
            </a:r>
            <a:r>
              <a:rPr lang="en-US" dirty="0" err="1">
                <a:latin typeface="Times New Roman" pitchFamily="18" charset="0"/>
                <a:cs typeface="Times New Roman" pitchFamily="18" charset="0"/>
              </a:rPr>
              <a:t>aryepiglottic</a:t>
            </a:r>
            <a:r>
              <a:rPr lang="en-US" dirty="0">
                <a:latin typeface="Times New Roman" pitchFamily="18" charset="0"/>
                <a:cs typeface="Times New Roman" pitchFamily="18" charset="0"/>
              </a:rPr>
              <a:t> folds, ventricular folds and vocal </a:t>
            </a:r>
            <a:r>
              <a:rPr lang="en-US" dirty="0" smtClean="0">
                <a:latin typeface="Times New Roman" pitchFamily="18" charset="0"/>
                <a:cs typeface="Times New Roman" pitchFamily="18" charset="0"/>
              </a:rPr>
              <a:t>folds) </a:t>
            </a:r>
            <a:r>
              <a:rPr lang="en-US" dirty="0">
                <a:latin typeface="Times New Roman" pitchFamily="18" charset="0"/>
                <a:cs typeface="Times New Roman" pitchFamily="18" charset="0"/>
              </a:rPr>
              <a:t>and the cough </a:t>
            </a:r>
            <a:r>
              <a:rPr lang="en-US" dirty="0" smtClean="0">
                <a:latin typeface="Times New Roman" pitchFamily="18" charset="0"/>
                <a:cs typeface="Times New Roman" pitchFamily="18" charset="0"/>
              </a:rPr>
              <a:t>reflex</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endParaRPr lang="en-US"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The cough reflex begins with mechanical or chemical irritation of the larynx</a:t>
            </a:r>
          </a:p>
          <a:p>
            <a:r>
              <a:rPr lang="en-US" dirty="0">
                <a:latin typeface="Times New Roman" pitchFamily="18" charset="0"/>
                <a:cs typeface="Times New Roman" pitchFamily="18" charset="0"/>
              </a:rPr>
              <a:t>Three </a:t>
            </a:r>
            <a:r>
              <a:rPr lang="en-US" dirty="0" smtClean="0">
                <a:latin typeface="Times New Roman" pitchFamily="18" charset="0"/>
                <a:cs typeface="Times New Roman" pitchFamily="18" charset="0"/>
              </a:rPr>
              <a:t>reflex inducing zones </a:t>
            </a:r>
            <a:r>
              <a:rPr lang="en-US" dirty="0">
                <a:latin typeface="Times New Roman" pitchFamily="18" charset="0"/>
                <a:cs typeface="Times New Roman" pitchFamily="18" charset="0"/>
              </a:rPr>
              <a:t>of the larynx</a:t>
            </a:r>
          </a:p>
          <a:p>
            <a:r>
              <a:rPr lang="en-US" dirty="0">
                <a:latin typeface="Times New Roman" pitchFamily="18" charset="0"/>
                <a:cs typeface="Times New Roman" pitchFamily="18" charset="0"/>
              </a:rPr>
              <a:t>- laryngeal side of the epiglottis</a:t>
            </a:r>
          </a:p>
          <a:p>
            <a:r>
              <a:rPr lang="en-US" dirty="0">
                <a:latin typeface="Times New Roman" pitchFamily="18" charset="0"/>
                <a:cs typeface="Times New Roman" pitchFamily="18" charset="0"/>
              </a:rPr>
              <a:t>- the </a:t>
            </a:r>
            <a:r>
              <a:rPr lang="en-US" dirty="0" smtClean="0">
                <a:latin typeface="Times New Roman" pitchFamily="18" charset="0"/>
                <a:cs typeface="Times New Roman" pitchFamily="18" charset="0"/>
              </a:rPr>
              <a:t>anterior part </a:t>
            </a:r>
            <a:r>
              <a:rPr lang="en-US" dirty="0">
                <a:latin typeface="Times New Roman" pitchFamily="18" charset="0"/>
                <a:cs typeface="Times New Roman" pitchFamily="18" charset="0"/>
              </a:rPr>
              <a:t>of the arytenoid, </a:t>
            </a:r>
            <a:r>
              <a:rPr lang="en-US" dirty="0" smtClean="0">
                <a:latin typeface="Times New Roman" pitchFamily="18" charset="0"/>
                <a:cs typeface="Times New Roman" pitchFamily="18" charset="0"/>
              </a:rPr>
              <a:t>the posterior part of </a:t>
            </a:r>
            <a:r>
              <a:rPr lang="en-US" dirty="0">
                <a:latin typeface="Times New Roman" pitchFamily="18" charset="0"/>
                <a:cs typeface="Times New Roman" pitchFamily="18" charset="0"/>
              </a:rPr>
              <a:t>the glottis and vocal </a:t>
            </a:r>
            <a:r>
              <a:rPr lang="en-US" dirty="0" smtClean="0">
                <a:latin typeface="Times New Roman" pitchFamily="18" charset="0"/>
                <a:cs typeface="Times New Roman" pitchFamily="18" charset="0"/>
              </a:rPr>
              <a:t>folds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subglottis</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Voice and speech</a:t>
            </a:r>
          </a:p>
          <a:p>
            <a:r>
              <a:rPr lang="en-US" dirty="0">
                <a:latin typeface="Times New Roman" pitchFamily="18" charset="0"/>
                <a:cs typeface="Times New Roman" pitchFamily="18" charset="0"/>
              </a:rPr>
              <a:t>Theories about the origin of the voice</a:t>
            </a:r>
          </a:p>
          <a:p>
            <a:r>
              <a:rPr lang="en-US" dirty="0" err="1">
                <a:latin typeface="Times New Roman" pitchFamily="18" charset="0"/>
                <a:cs typeface="Times New Roman" pitchFamily="18" charset="0"/>
              </a:rPr>
              <a:t>Myoelastic</a:t>
            </a:r>
            <a:r>
              <a:rPr lang="en-US" dirty="0">
                <a:latin typeface="Times New Roman" pitchFamily="18" charset="0"/>
                <a:cs typeface="Times New Roman" pitchFamily="18" charset="0"/>
              </a:rPr>
              <a:t> aerodynamic theory and Aerodynamic aspect of phonation</a:t>
            </a:r>
          </a:p>
          <a:p>
            <a:r>
              <a:rPr lang="en-US" dirty="0">
                <a:latin typeface="Times New Roman" pitchFamily="18" charset="0"/>
                <a:cs typeface="Times New Roman" pitchFamily="18" charset="0"/>
              </a:rPr>
              <a:t>The cover-body </a:t>
            </a:r>
            <a:r>
              <a:rPr lang="en-US" dirty="0" smtClean="0">
                <a:latin typeface="Times New Roman" pitchFamily="18" charset="0"/>
                <a:cs typeface="Times New Roman" pitchFamily="18" charset="0"/>
              </a:rPr>
              <a:t>model Hirano’s </a:t>
            </a:r>
            <a:r>
              <a:rPr lang="en-US" dirty="0">
                <a:latin typeface="Times New Roman" pitchFamily="18" charset="0"/>
                <a:cs typeface="Times New Roman" pitchFamily="18" charset="0"/>
              </a:rPr>
              <a:t>theory is the </a:t>
            </a:r>
            <a:r>
              <a:rPr lang="en-US" dirty="0" smtClean="0">
                <a:latin typeface="Times New Roman" pitchFamily="18" charset="0"/>
                <a:cs typeface="Times New Roman" pitchFamily="18" charset="0"/>
              </a:rPr>
              <a:t>most accepted</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Five-layer structure of the vocal cords</a:t>
            </a:r>
          </a:p>
          <a:p>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outer layer (cover) </a:t>
            </a:r>
            <a:r>
              <a:rPr lang="en-US" dirty="0">
                <a:latin typeface="Times New Roman" pitchFamily="18" charset="0"/>
                <a:cs typeface="Times New Roman" pitchFamily="18" charset="0"/>
              </a:rPr>
              <a:t>vibrates independently of the body of the vocal </a:t>
            </a:r>
            <a:r>
              <a:rPr lang="en-US" dirty="0" smtClean="0">
                <a:latin typeface="Times New Roman" pitchFamily="18" charset="0"/>
                <a:cs typeface="Times New Roman" pitchFamily="18" charset="0"/>
              </a:rPr>
              <a:t>folds</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Phonation</a:t>
            </a:r>
          </a:p>
        </p:txBody>
      </p:sp>
      <p:pic>
        <p:nvPicPr>
          <p:cNvPr id="4" name="Picture 4" descr="0347781689014588"/>
          <p:cNvPicPr>
            <a:picLocks noChangeAspect="1" noChangeArrowheads="1" noCrop="1"/>
          </p:cNvPicPr>
          <p:nvPr/>
        </p:nvPicPr>
        <p:blipFill>
          <a:blip r:embed="rId2"/>
          <a:srcRect/>
          <a:stretch>
            <a:fillRect/>
          </a:stretch>
        </p:blipFill>
        <p:spPr bwMode="auto">
          <a:xfrm>
            <a:off x="6477000" y="5105400"/>
            <a:ext cx="2286000"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The initial, </a:t>
            </a:r>
            <a:r>
              <a:rPr lang="en-US" dirty="0" smtClean="0">
                <a:latin typeface="Times New Roman" pitchFamily="18" charset="0"/>
                <a:cs typeface="Times New Roman" pitchFamily="18" charset="0"/>
              </a:rPr>
              <a:t>expanded</a:t>
            </a:r>
            <a:r>
              <a:rPr lang="en-US" dirty="0" smtClean="0">
                <a:solidFill>
                  <a:srgbClr val="FF0000"/>
                </a:solidFill>
                <a:latin typeface="Times New Roman" pitchFamily="18" charset="0"/>
                <a:cs typeface="Times New Roman" pitchFamily="18" charset="0"/>
              </a:rPr>
              <a:t> </a:t>
            </a:r>
            <a:r>
              <a:rPr lang="en-US" dirty="0" smtClean="0">
                <a:latin typeface="Times New Roman" pitchFamily="18" charset="0"/>
                <a:cs typeface="Times New Roman" pitchFamily="18" charset="0"/>
              </a:rPr>
              <a:t>part </a:t>
            </a:r>
            <a:r>
              <a:rPr lang="en-US" dirty="0">
                <a:latin typeface="Times New Roman" pitchFamily="18" charset="0"/>
                <a:cs typeface="Times New Roman" pitchFamily="18" charset="0"/>
              </a:rPr>
              <a:t>of the lower respiratory tract</a:t>
            </a:r>
          </a:p>
          <a:p>
            <a:r>
              <a:rPr lang="en-US" dirty="0">
                <a:latin typeface="Times New Roman" pitchFamily="18" charset="0"/>
                <a:cs typeface="Times New Roman" pitchFamily="18" charset="0"/>
              </a:rPr>
              <a:t>In the visceral space of the neck in front of the last three cervical vertebrae</a:t>
            </a:r>
          </a:p>
          <a:p>
            <a:r>
              <a:rPr lang="en-US" dirty="0">
                <a:latin typeface="Times New Roman" pitchFamily="18" charset="0"/>
                <a:cs typeface="Times New Roman" pitchFamily="18" charset="0"/>
              </a:rPr>
              <a:t>It consists of: cartilages, </a:t>
            </a:r>
            <a:r>
              <a:rPr lang="en-US" dirty="0" smtClean="0">
                <a:latin typeface="Times New Roman" pitchFamily="18" charset="0"/>
                <a:cs typeface="Times New Roman" pitchFamily="18" charset="0"/>
              </a:rPr>
              <a:t>connections of </a:t>
            </a:r>
            <a:r>
              <a:rPr lang="en-US" dirty="0">
                <a:latin typeface="Times New Roman" pitchFamily="18" charset="0"/>
                <a:cs typeface="Times New Roman" pitchFamily="18" charset="0"/>
              </a:rPr>
              <a:t>laryngeal cartilages with surrounding</a:t>
            </a:r>
            <a:r>
              <a:rPr lang="en-US" dirty="0">
                <a:solidFill>
                  <a:srgbClr val="FF0000"/>
                </a:solidFill>
                <a:latin typeface="Times New Roman" pitchFamily="18" charset="0"/>
                <a:cs typeface="Times New Roman" pitchFamily="18" charset="0"/>
              </a:rPr>
              <a:t> </a:t>
            </a:r>
            <a:r>
              <a:rPr lang="en-US" dirty="0" smtClean="0">
                <a:latin typeface="Times New Roman" pitchFamily="18" charset="0"/>
                <a:cs typeface="Times New Roman" pitchFamily="18" charset="0"/>
              </a:rPr>
              <a:t>organs </a:t>
            </a:r>
            <a:r>
              <a:rPr lang="en-US" dirty="0">
                <a:latin typeface="Times New Roman" pitchFamily="18" charset="0"/>
                <a:cs typeface="Times New Roman" pitchFamily="18" charset="0"/>
              </a:rPr>
              <a:t>and between themselves, muscles, </a:t>
            </a:r>
            <a:r>
              <a:rPr lang="en-US" dirty="0" err="1" smtClean="0">
                <a:latin typeface="Times New Roman" pitchFamily="18" charset="0"/>
                <a:cs typeface="Times New Roman" pitchFamily="18" charset="0"/>
              </a:rPr>
              <a:t>submucosa</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mucous </a:t>
            </a:r>
            <a:r>
              <a:rPr lang="en-US" dirty="0" smtClean="0">
                <a:latin typeface="Times New Roman" pitchFamily="18" charset="0"/>
                <a:cs typeface="Times New Roman" pitchFamily="18" charset="0"/>
              </a:rPr>
              <a:t>membrane, blood </a:t>
            </a:r>
            <a:r>
              <a:rPr lang="en-US" dirty="0">
                <a:latin typeface="Times New Roman" pitchFamily="18" charset="0"/>
                <a:cs typeface="Times New Roman" pitchFamily="18" charset="0"/>
              </a:rPr>
              <a:t>vessels and </a:t>
            </a:r>
            <a:r>
              <a:rPr lang="en-US" dirty="0" smtClean="0">
                <a:latin typeface="Times New Roman" pitchFamily="18" charset="0"/>
                <a:cs typeface="Times New Roman" pitchFamily="18" charset="0"/>
              </a:rPr>
              <a:t>nerves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 length of the larynx in adults is about 7 cm, and the width is about 4 cm, the sagittal width is 3 </a:t>
            </a:r>
            <a:r>
              <a:rPr lang="en-US" dirty="0" smtClean="0">
                <a:latin typeface="Times New Roman" pitchFamily="18" charset="0"/>
                <a:cs typeface="Times New Roman" pitchFamily="18" charset="0"/>
              </a:rPr>
              <a:t>cm</a:t>
            </a:r>
            <a:endParaRPr lang="en-US" dirty="0"/>
          </a:p>
        </p:txBody>
      </p:sp>
      <p:sp>
        <p:nvSpPr>
          <p:cNvPr id="3" name="Title 2"/>
          <p:cNvSpPr>
            <a:spLocks noGrp="1"/>
          </p:cNvSpPr>
          <p:nvPr>
            <p:ph type="title"/>
          </p:nvPr>
        </p:nvSpPr>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Minimal </a:t>
            </a:r>
            <a:r>
              <a:rPr lang="en-US" dirty="0">
                <a:latin typeface="Times New Roman" pitchFamily="18" charset="0"/>
                <a:cs typeface="Times New Roman" pitchFamily="18" charset="0"/>
              </a:rPr>
              <a:t>energy, </a:t>
            </a:r>
            <a:r>
              <a:rPr lang="en-US" dirty="0" smtClean="0">
                <a:latin typeface="Times New Roman" pitchFamily="18" charset="0"/>
                <a:cs typeface="Times New Roman" pitchFamily="18" charset="0"/>
              </a:rPr>
              <a:t>maximal </a:t>
            </a:r>
            <a:r>
              <a:rPr lang="en-US" dirty="0">
                <a:latin typeface="Times New Roman" pitchFamily="18" charset="0"/>
                <a:cs typeface="Times New Roman" pitchFamily="18" charset="0"/>
              </a:rPr>
              <a:t>phonation</a:t>
            </a:r>
          </a:p>
        </p:txBody>
      </p:sp>
      <p:pic>
        <p:nvPicPr>
          <p:cNvPr id="4" name="NikolaMMatović2.avi">
            <a:hlinkClick r:id="" action="ppaction://media"/>
          </p:cNvPr>
          <p:cNvPicPr>
            <a:picLocks noGrp="1" noRot="1" noChangeAspect="1"/>
          </p:cNvPicPr>
          <p:nvPr>
            <p:ph idx="1"/>
            <a:videoFile r:link="rId1"/>
          </p:nvPr>
        </p:nvPicPr>
        <p:blipFill>
          <a:blip r:embed="rId3"/>
          <a:stretch>
            <a:fillRect/>
          </a:stretch>
        </p:blipFill>
        <p:spPr>
          <a:xfrm>
            <a:off x="2743200" y="2371725"/>
            <a:ext cx="3657600" cy="27432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a:latin typeface="Times New Roman" pitchFamily="18" charset="0"/>
                <a:cs typeface="Times New Roman" pitchFamily="18" charset="0"/>
              </a:rPr>
              <a:t>Deglutition</a:t>
            </a:r>
          </a:p>
          <a:p>
            <a:r>
              <a:rPr lang="en-US" dirty="0">
                <a:latin typeface="Times New Roman" pitchFamily="18" charset="0"/>
                <a:cs typeface="Times New Roman" pitchFamily="18" charset="0"/>
              </a:rPr>
              <a:t>Preparation of </a:t>
            </a:r>
            <a:r>
              <a:rPr lang="en-US" dirty="0" smtClean="0">
                <a:latin typeface="Times New Roman" pitchFamily="18" charset="0"/>
                <a:cs typeface="Times New Roman" pitchFamily="18" charset="0"/>
              </a:rPr>
              <a:t>food, </a:t>
            </a:r>
            <a:r>
              <a:rPr lang="en-US" dirty="0">
                <a:latin typeface="Times New Roman" pitchFamily="18" charset="0"/>
                <a:cs typeface="Times New Roman" pitchFamily="18" charset="0"/>
              </a:rPr>
              <a:t>transport of </a:t>
            </a:r>
            <a:r>
              <a:rPr lang="en-US" dirty="0" smtClean="0">
                <a:latin typeface="Times New Roman" pitchFamily="18" charset="0"/>
                <a:cs typeface="Times New Roman" pitchFamily="18" charset="0"/>
              </a:rPr>
              <a:t>food through </a:t>
            </a:r>
            <a:r>
              <a:rPr lang="en-US" dirty="0">
                <a:latin typeface="Times New Roman" pitchFamily="18" charset="0"/>
                <a:cs typeface="Times New Roman" pitchFamily="18" charset="0"/>
              </a:rPr>
              <a:t>the oral cavity, pharyngeal phase and esophageal phase</a:t>
            </a:r>
          </a:p>
          <a:p>
            <a:r>
              <a:rPr lang="en-US" dirty="0">
                <a:latin typeface="Times New Roman" pitchFamily="18" charset="0"/>
                <a:cs typeface="Times New Roman" pitchFamily="18" charset="0"/>
              </a:rPr>
              <a:t>A swallowing disorder can cause:</a:t>
            </a:r>
          </a:p>
          <a:p>
            <a:r>
              <a:rPr lang="en-US" dirty="0">
                <a:latin typeface="Times New Roman" pitchFamily="18" charset="0"/>
                <a:cs typeface="Times New Roman" pitchFamily="18" charset="0"/>
              </a:rPr>
              <a:t>Dehydration, weight loss, aspiration pneumonia, airway </a:t>
            </a:r>
            <a:r>
              <a:rPr lang="en-US" dirty="0" smtClean="0">
                <a:latin typeface="Times New Roman" pitchFamily="18" charset="0"/>
                <a:cs typeface="Times New Roman" pitchFamily="18" charset="0"/>
              </a:rPr>
              <a:t>obstruction</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dirty="0">
                <a:latin typeface="Times New Roman" pitchFamily="18" charset="0"/>
                <a:cs typeface="Times New Roman" pitchFamily="18" charset="0"/>
              </a:rPr>
              <a:t>The movements of the vocal </a:t>
            </a:r>
            <a:r>
              <a:rPr lang="en-US" dirty="0" smtClean="0">
                <a:latin typeface="Times New Roman" pitchFamily="18" charset="0"/>
                <a:cs typeface="Times New Roman" pitchFamily="18" charset="0"/>
              </a:rPr>
              <a:t>folds enable </a:t>
            </a:r>
            <a:r>
              <a:rPr lang="en-US" dirty="0">
                <a:latin typeface="Times New Roman" pitchFamily="18" charset="0"/>
                <a:cs typeface="Times New Roman" pitchFamily="18" charset="0"/>
              </a:rPr>
              <a:t>the contraction of the pectoral muscles during breathing and the fixation of the ribs when lifting weights, climbing, digging</a:t>
            </a:r>
          </a:p>
          <a:p>
            <a:r>
              <a:rPr lang="en-US" dirty="0">
                <a:latin typeface="Times New Roman" pitchFamily="18" charset="0"/>
                <a:cs typeface="Times New Roman" pitchFamily="18" charset="0"/>
              </a:rPr>
              <a:t>The larynx also </a:t>
            </a:r>
            <a:r>
              <a:rPr lang="en-US" dirty="0" smtClean="0">
                <a:latin typeface="Times New Roman" pitchFamily="18" charset="0"/>
                <a:cs typeface="Times New Roman" pitchFamily="18" charset="0"/>
              </a:rPr>
              <a:t>increases </a:t>
            </a:r>
            <a:r>
              <a:rPr lang="en-US" dirty="0">
                <a:latin typeface="Times New Roman" pitchFamily="18" charset="0"/>
                <a:cs typeface="Times New Roman" pitchFamily="18" charset="0"/>
              </a:rPr>
              <a:t>intra-abdominal pressure (parturition, defecation)</a:t>
            </a:r>
          </a:p>
          <a:p>
            <a:r>
              <a:rPr lang="en-US" dirty="0">
                <a:solidFill>
                  <a:srgbClr val="FF0000"/>
                </a:solidFill>
                <a:latin typeface="Times New Roman" pitchFamily="18" charset="0"/>
                <a:cs typeface="Times New Roman" pitchFamily="18" charset="0"/>
              </a:rPr>
              <a:t>Mechanical irritation of the mucous membrane of the larynx through </a:t>
            </a:r>
            <a:r>
              <a:rPr lang="en-US" dirty="0" err="1">
                <a:solidFill>
                  <a:srgbClr val="FF0000"/>
                </a:solidFill>
                <a:latin typeface="Times New Roman" pitchFamily="18" charset="0"/>
                <a:cs typeface="Times New Roman" pitchFamily="18" charset="0"/>
              </a:rPr>
              <a:t>vagovagal</a:t>
            </a:r>
            <a:r>
              <a:rPr lang="en-US" dirty="0">
                <a:solidFill>
                  <a:srgbClr val="FF0000"/>
                </a:solidFill>
                <a:latin typeface="Times New Roman" pitchFamily="18" charset="0"/>
                <a:cs typeface="Times New Roman" pitchFamily="18" charset="0"/>
              </a:rPr>
              <a:t> reflexes can cause cardiac arrhythmia, </a:t>
            </a:r>
            <a:r>
              <a:rPr lang="en-US" dirty="0" err="1">
                <a:solidFill>
                  <a:srgbClr val="FF0000"/>
                </a:solidFill>
                <a:latin typeface="Times New Roman" pitchFamily="18" charset="0"/>
                <a:cs typeface="Times New Roman" pitchFamily="18" charset="0"/>
              </a:rPr>
              <a:t>bradycardia</a:t>
            </a:r>
            <a:r>
              <a:rPr lang="en-US" dirty="0">
                <a:solidFill>
                  <a:srgbClr val="FF0000"/>
                </a:solidFill>
                <a:latin typeface="Times New Roman" pitchFamily="18" charset="0"/>
                <a:cs typeface="Times New Roman" pitchFamily="18" charset="0"/>
              </a:rPr>
              <a:t> and cardiac arrest.</a:t>
            </a:r>
          </a:p>
          <a:p>
            <a:r>
              <a:rPr lang="en-US" dirty="0">
                <a:solidFill>
                  <a:srgbClr val="FF0000"/>
                </a:solidFill>
                <a:latin typeface="Times New Roman" pitchFamily="18" charset="0"/>
                <a:cs typeface="Times New Roman" pitchFamily="18" charset="0"/>
              </a:rPr>
              <a:t>That is why </a:t>
            </a:r>
            <a:r>
              <a:rPr lang="en-US" dirty="0" err="1">
                <a:solidFill>
                  <a:srgbClr val="FF0000"/>
                </a:solidFill>
                <a:latin typeface="Times New Roman" pitchFamily="18" charset="0"/>
                <a:cs typeface="Times New Roman" pitchFamily="18" charset="0"/>
              </a:rPr>
              <a:t>epimucosal</a:t>
            </a:r>
            <a:r>
              <a:rPr lang="en-US" dirty="0">
                <a:solidFill>
                  <a:srgbClr val="FF0000"/>
                </a:solidFill>
                <a:latin typeface="Times New Roman" pitchFamily="18" charset="0"/>
                <a:cs typeface="Times New Roman" pitchFamily="18" charset="0"/>
              </a:rPr>
              <a:t> anesthesia is necessary during </a:t>
            </a:r>
            <a:r>
              <a:rPr lang="en-US" dirty="0" err="1" smtClean="0">
                <a:solidFill>
                  <a:srgbClr val="FF0000"/>
                </a:solidFill>
                <a:latin typeface="Times New Roman" pitchFamily="18" charset="0"/>
                <a:cs typeface="Times New Roman" pitchFamily="18" charset="0"/>
              </a:rPr>
              <a:t>endolaryngeal</a:t>
            </a:r>
            <a:r>
              <a:rPr lang="en-US" dirty="0" smtClean="0">
                <a:solidFill>
                  <a:srgbClr val="FF0000"/>
                </a:solidFill>
                <a:latin typeface="Times New Roman" pitchFamily="18" charset="0"/>
                <a:cs typeface="Times New Roman" pitchFamily="18" charset="0"/>
              </a:rPr>
              <a:t> </a:t>
            </a:r>
            <a:r>
              <a:rPr lang="en-US" dirty="0">
                <a:solidFill>
                  <a:srgbClr val="FF0000"/>
                </a:solidFill>
                <a:latin typeface="Times New Roman" pitchFamily="18" charset="0"/>
                <a:cs typeface="Times New Roman" pitchFamily="18" charset="0"/>
              </a:rPr>
              <a:t>procedures, repeated </a:t>
            </a:r>
            <a:r>
              <a:rPr lang="en-US" dirty="0" smtClean="0">
                <a:solidFill>
                  <a:srgbClr val="FF0000"/>
                </a:solidFill>
                <a:latin typeface="Times New Roman" pitchFamily="18" charset="0"/>
                <a:cs typeface="Times New Roman" pitchFamily="18" charset="0"/>
              </a:rPr>
              <a:t>intubations</a:t>
            </a:r>
            <a:r>
              <a:rPr lang="en-US" dirty="0">
                <a:solidFill>
                  <a:srgbClr val="FF0000"/>
                </a:solidFill>
                <a:latin typeface="Times New Roman" pitchFamily="18" charset="0"/>
                <a:cs typeface="Times New Roman" pitchFamily="18" charset="0"/>
              </a:rPr>
              <a:t>, laryngoscopy, bronchoscopy, extraction of laryngeal foreign bodies.</a:t>
            </a:r>
          </a:p>
          <a:p>
            <a:r>
              <a:rPr lang="en-US" dirty="0">
                <a:latin typeface="Times New Roman" pitchFamily="18" charset="0"/>
                <a:cs typeface="Times New Roman" pitchFamily="18" charset="0"/>
              </a:rPr>
              <a:t>This reflex is blocked by </a:t>
            </a:r>
            <a:r>
              <a:rPr lang="en-US" dirty="0" smtClean="0">
                <a:latin typeface="Times New Roman" pitchFamily="18" charset="0"/>
                <a:cs typeface="Times New Roman" pitchFamily="18" charset="0"/>
              </a:rPr>
              <a:t>atropine</a:t>
            </a:r>
            <a:endParaRPr lang="en-US" dirty="0">
              <a:solidFill>
                <a:srgbClr val="FF0000"/>
              </a:solidFill>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Thoracic fixation</a:t>
            </a:r>
            <a:endParaRPr lang="en-US" dirty="0">
              <a:latin typeface="Times New Roman" pitchFamily="18" charset="0"/>
              <a:cs typeface="Times New Roman"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b="1" i="1" dirty="0">
                <a:latin typeface="Times New Roman" pitchFamily="18" charset="0"/>
                <a:cs typeface="Times New Roman" pitchFamily="18" charset="0"/>
              </a:rPr>
              <a:t>Size</a:t>
            </a:r>
          </a:p>
          <a:p>
            <a:r>
              <a:rPr lang="en-US" dirty="0">
                <a:latin typeface="Times New Roman" pitchFamily="18" charset="0"/>
                <a:cs typeface="Times New Roman" pitchFamily="18" charset="0"/>
              </a:rPr>
              <a:t>In children, the larynx is smaller both absolutely and relatively</a:t>
            </a:r>
          </a:p>
          <a:p>
            <a:r>
              <a:rPr lang="en-US" dirty="0">
                <a:latin typeface="Times New Roman" pitchFamily="18" charset="0"/>
                <a:cs typeface="Times New Roman" pitchFamily="18" charset="0"/>
              </a:rPr>
              <a:t>The diameter of the </a:t>
            </a:r>
            <a:r>
              <a:rPr lang="en-US" dirty="0" err="1">
                <a:latin typeface="Times New Roman" pitchFamily="18" charset="0"/>
                <a:cs typeface="Times New Roman" pitchFamily="18" charset="0"/>
              </a:rPr>
              <a:t>subglottis</a:t>
            </a:r>
            <a:r>
              <a:rPr lang="en-US" dirty="0">
                <a:latin typeface="Times New Roman" pitchFamily="18" charset="0"/>
                <a:cs typeface="Times New Roman" pitchFamily="18" charset="0"/>
              </a:rPr>
              <a:t> at birth is 5-6 mm, and the trachea is 6-7 mm.</a:t>
            </a:r>
          </a:p>
          <a:p>
            <a:r>
              <a:rPr lang="en-US" dirty="0">
                <a:latin typeface="Times New Roman" pitchFamily="18" charset="0"/>
                <a:cs typeface="Times New Roman" pitchFamily="18" charset="0"/>
              </a:rPr>
              <a:t>The larynx grows until the third year of life, and then the growth is very slow, until puberty, when it begins its rapid growth.</a:t>
            </a:r>
          </a:p>
          <a:p>
            <a:r>
              <a:rPr lang="en-US" b="1" i="1" dirty="0">
                <a:latin typeface="Times New Roman" pitchFamily="18" charset="0"/>
                <a:cs typeface="Times New Roman" pitchFamily="18" charset="0"/>
              </a:rPr>
              <a:t>Shape</a:t>
            </a:r>
          </a:p>
          <a:p>
            <a:r>
              <a:rPr lang="en-US" dirty="0">
                <a:latin typeface="Times New Roman" pitchFamily="18" charset="0"/>
                <a:cs typeface="Times New Roman" pitchFamily="18" charset="0"/>
              </a:rPr>
              <a:t>The larynx is infantile, more closed and shorter</a:t>
            </a:r>
          </a:p>
          <a:p>
            <a:r>
              <a:rPr lang="en-US" b="1" i="1" dirty="0">
                <a:latin typeface="Times New Roman" pitchFamily="18" charset="0"/>
                <a:cs typeface="Times New Roman" pitchFamily="18" charset="0"/>
              </a:rPr>
              <a:t>Consistency</a:t>
            </a:r>
          </a:p>
          <a:p>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tissue of the larynx is soft, therefore it is prone to irritations and inflammation</a:t>
            </a:r>
            <a:endParaRPr lang="x-none" dirty="0" smtClean="0">
              <a:latin typeface="Times New Roman" pitchFamily="18" charset="0"/>
              <a:cs typeface="Times New Roman" pitchFamily="18" charset="0"/>
            </a:endParaRPr>
          </a:p>
        </p:txBody>
      </p:sp>
      <p:sp>
        <p:nvSpPr>
          <p:cNvPr id="3" name="Title 2"/>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Difference between </a:t>
            </a:r>
            <a:r>
              <a:rPr lang="en-US" dirty="0">
                <a:latin typeface="Times New Roman" pitchFamily="18" charset="0"/>
                <a:cs typeface="Times New Roman" pitchFamily="18" charset="0"/>
              </a:rPr>
              <a:t>the larynx in children and </a:t>
            </a:r>
            <a:r>
              <a:rPr lang="en-US" dirty="0" smtClean="0">
                <a:latin typeface="Times New Roman" pitchFamily="18" charset="0"/>
                <a:cs typeface="Times New Roman" pitchFamily="18" charset="0"/>
              </a:rPr>
              <a:t>in adults</a:t>
            </a:r>
            <a:endParaRPr lang="en-US" dirty="0">
              <a:latin typeface="Times New Roman" pitchFamily="18" charset="0"/>
              <a:cs typeface="Times New Roman"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r>
              <a:rPr lang="en-US" b="1" i="1" dirty="0">
                <a:latin typeface="Times New Roman" pitchFamily="18" charset="0"/>
                <a:cs typeface="Times New Roman" pitchFamily="18" charset="0"/>
              </a:rPr>
              <a:t>Position</a:t>
            </a:r>
          </a:p>
          <a:p>
            <a:r>
              <a:rPr lang="en-US" dirty="0">
                <a:latin typeface="Times New Roman" pitchFamily="18" charset="0"/>
                <a:cs typeface="Times New Roman" pitchFamily="18" charset="0"/>
              </a:rPr>
              <a:t>In newborns, it is placed </a:t>
            </a:r>
            <a:r>
              <a:rPr lang="en-US" dirty="0" smtClean="0">
                <a:latin typeface="Times New Roman" pitchFamily="18" charset="0"/>
                <a:cs typeface="Times New Roman" pitchFamily="18" charset="0"/>
              </a:rPr>
              <a:t>upper in </a:t>
            </a:r>
            <a:r>
              <a:rPr lang="en-US" dirty="0">
                <a:latin typeface="Times New Roman" pitchFamily="18" charset="0"/>
                <a:cs typeface="Times New Roman" pitchFamily="18" charset="0"/>
              </a:rPr>
              <a:t>the neck, which allows the child to breathe and </a:t>
            </a:r>
            <a:r>
              <a:rPr lang="en-US" dirty="0" smtClean="0">
                <a:latin typeface="Times New Roman" pitchFamily="18" charset="0"/>
                <a:cs typeface="Times New Roman" pitchFamily="18" charset="0"/>
              </a:rPr>
              <a:t>breastfeed at </a:t>
            </a:r>
            <a:r>
              <a:rPr lang="en-US" dirty="0">
                <a:latin typeface="Times New Roman" pitchFamily="18" charset="0"/>
                <a:cs typeface="Times New Roman" pitchFamily="18" charset="0"/>
              </a:rPr>
              <a:t>the same time</a:t>
            </a:r>
          </a:p>
          <a:p>
            <a:r>
              <a:rPr lang="en-US" dirty="0" err="1">
                <a:latin typeface="Times New Roman" pitchFamily="18" charset="0"/>
                <a:cs typeface="Times New Roman" pitchFamily="18" charset="0"/>
              </a:rPr>
              <a:t>Hyperexcitability</a:t>
            </a:r>
            <a:r>
              <a:rPr lang="en-US" dirty="0">
                <a:latin typeface="Times New Roman" pitchFamily="18" charset="0"/>
                <a:cs typeface="Times New Roman" pitchFamily="18" charset="0"/>
              </a:rPr>
              <a:t> and </a:t>
            </a:r>
            <a:r>
              <a:rPr lang="en-US" dirty="0" err="1" smtClean="0">
                <a:latin typeface="Times New Roman" pitchFamily="18" charset="0"/>
                <a:cs typeface="Times New Roman" pitchFamily="18" charset="0"/>
              </a:rPr>
              <a:t>discordination</a:t>
            </a:r>
            <a:r>
              <a:rPr lang="en-US" dirty="0" smtClean="0">
                <a:latin typeface="Times New Roman" pitchFamily="18" charset="0"/>
                <a:cs typeface="Times New Roman" pitchFamily="18" charset="0"/>
              </a:rPr>
              <a:t> of </a:t>
            </a:r>
            <a:r>
              <a:rPr lang="en-US" dirty="0">
                <a:latin typeface="Times New Roman" pitchFamily="18" charset="0"/>
                <a:cs typeface="Times New Roman" pitchFamily="18" charset="0"/>
              </a:rPr>
              <a:t>certain mechanisms of protection of the lower respiratory tract, absence of </a:t>
            </a:r>
            <a:r>
              <a:rPr lang="en-US" dirty="0" smtClean="0">
                <a:latin typeface="Times New Roman" pitchFamily="18" charset="0"/>
                <a:cs typeface="Times New Roman" pitchFamily="18" charset="0"/>
              </a:rPr>
              <a:t>conscious control, </a:t>
            </a:r>
            <a:r>
              <a:rPr lang="en-US" dirty="0">
                <a:latin typeface="Times New Roman" pitchFamily="18" charset="0"/>
                <a:cs typeface="Times New Roman" pitchFamily="18" charset="0"/>
              </a:rPr>
              <a:t>failure to recognize the danger of </a:t>
            </a:r>
            <a:r>
              <a:rPr lang="en-US" dirty="0" smtClean="0">
                <a:latin typeface="Times New Roman" pitchFamily="18" charset="0"/>
                <a:cs typeface="Times New Roman" pitchFamily="18" charset="0"/>
              </a:rPr>
              <a:t>food aspiration, </a:t>
            </a:r>
            <a:r>
              <a:rPr lang="en-US" dirty="0">
                <a:latin typeface="Times New Roman" pitchFamily="18" charset="0"/>
                <a:cs typeface="Times New Roman" pitchFamily="18" charset="0"/>
              </a:rPr>
              <a:t>lack of teeth, interruptions while eating, laughing, movement and </a:t>
            </a:r>
            <a:r>
              <a:rPr lang="en-US" dirty="0" smtClean="0">
                <a:latin typeface="Times New Roman" pitchFamily="18" charset="0"/>
                <a:cs typeface="Times New Roman" pitchFamily="18" charset="0"/>
              </a:rPr>
              <a:t>speech, </a:t>
            </a:r>
            <a:r>
              <a:rPr lang="en-US" dirty="0">
                <a:latin typeface="Times New Roman" pitchFamily="18" charset="0"/>
                <a:cs typeface="Times New Roman" pitchFamily="18" charset="0"/>
              </a:rPr>
              <a:t>increase the risk of aspiration</a:t>
            </a:r>
          </a:p>
          <a:p>
            <a:r>
              <a:rPr lang="en-US" dirty="0" smtClean="0">
                <a:latin typeface="Times New Roman" pitchFamily="18" charset="0"/>
                <a:cs typeface="Times New Roman" pitchFamily="18" charset="0"/>
              </a:rPr>
              <a:t>Laryngeal </a:t>
            </a:r>
            <a:r>
              <a:rPr lang="en-US" dirty="0">
                <a:latin typeface="Times New Roman" pitchFamily="18" charset="0"/>
                <a:cs typeface="Times New Roman" pitchFamily="18" charset="0"/>
              </a:rPr>
              <a:t>spasm due to irritation is more common in children</a:t>
            </a:r>
          </a:p>
          <a:p>
            <a:r>
              <a:rPr lang="en-US" dirty="0">
                <a:solidFill>
                  <a:srgbClr val="FF0000"/>
                </a:solidFill>
                <a:latin typeface="Times New Roman" pitchFamily="18" charset="0"/>
                <a:cs typeface="Times New Roman" pitchFamily="18" charset="0"/>
              </a:rPr>
              <a:t>The spasm is followed by deep inspiration and the danger of aspiration of food into the lower respiratory tract!!!!!</a:t>
            </a:r>
          </a:p>
        </p:txBody>
      </p:sp>
      <p:sp>
        <p:nvSpPr>
          <p:cNvPr id="3" name="Title 2"/>
          <p:cNvSpPr>
            <a:spLocks noGrp="1"/>
          </p:cNvSpPr>
          <p:nvPr>
            <p:ph type="title"/>
          </p:nvPr>
        </p:nvSpPr>
        <p:spPr/>
        <p:txBody>
          <a:bodyPr/>
          <a:lstStyle/>
          <a:p>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27650" name="Picture 2" descr="Ð ÐµÐ·ÑÐ»ÑÐ°Ñ ÑÐ»Ð¸ÐºÐ° Ð·Ð° Monnier larynx"/>
          <p:cNvPicPr>
            <a:picLocks noChangeAspect="1" noChangeArrowheads="1"/>
          </p:cNvPicPr>
          <p:nvPr/>
        </p:nvPicPr>
        <p:blipFill>
          <a:blip r:embed="rId2"/>
          <a:srcRect/>
          <a:stretch>
            <a:fillRect/>
          </a:stretch>
        </p:blipFill>
        <p:spPr bwMode="auto">
          <a:xfrm>
            <a:off x="381000" y="1371600"/>
            <a:ext cx="8763000" cy="4362451"/>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Content Placeholder 2"/>
          <p:cNvSpPr>
            <a:spLocks noGrp="1"/>
          </p:cNvSpPr>
          <p:nvPr>
            <p:ph idx="1"/>
          </p:nvPr>
        </p:nvSpPr>
        <p:spPr/>
        <p:txBody>
          <a:bodyPr/>
          <a:lstStyle/>
          <a:p>
            <a:pPr eaLnBrk="1" hangingPunct="1"/>
            <a:r>
              <a:rPr lang="en-US" altLang="en-US" b="1" smtClean="0">
                <a:latin typeface="Times New Roman" pitchFamily="18" charset="0"/>
                <a:cs typeface="Times New Roman" pitchFamily="18" charset="0"/>
              </a:rPr>
              <a:t>Laryngological anamnesis</a:t>
            </a:r>
          </a:p>
          <a:p>
            <a:pPr eaLnBrk="1" hangingPunct="1"/>
            <a:r>
              <a:rPr lang="en-US" altLang="en-US" smtClean="0">
                <a:latin typeface="Times New Roman" pitchFamily="18" charset="0"/>
                <a:cs typeface="Times New Roman" pitchFamily="18" charset="0"/>
              </a:rPr>
              <a:t> - changes in the color of the voice - hoarseness</a:t>
            </a:r>
          </a:p>
          <a:p>
            <a:pPr eaLnBrk="1" hangingPunct="1"/>
            <a:r>
              <a:rPr lang="en-US" altLang="en-US" smtClean="0">
                <a:latin typeface="Times New Roman" pitchFamily="18" charset="0"/>
                <a:cs typeface="Times New Roman" pitchFamily="18" charset="0"/>
              </a:rPr>
              <a:t> - hard breathing</a:t>
            </a:r>
          </a:p>
          <a:p>
            <a:pPr eaLnBrk="1" hangingPunct="1"/>
            <a:r>
              <a:rPr lang="en-US" altLang="en-US" smtClean="0">
                <a:latin typeface="Times New Roman" pitchFamily="18" charset="0"/>
                <a:cs typeface="Times New Roman" pitchFamily="18" charset="0"/>
              </a:rPr>
              <a:t> - a cough</a:t>
            </a:r>
          </a:p>
          <a:p>
            <a:pPr eaLnBrk="1" hangingPunct="1"/>
            <a:r>
              <a:rPr lang="en-US" altLang="en-US" smtClean="0">
                <a:latin typeface="Times New Roman" pitchFamily="18" charset="0"/>
                <a:cs typeface="Times New Roman" pitchFamily="18" charset="0"/>
              </a:rPr>
              <a:t> - difficult swallowing</a:t>
            </a:r>
          </a:p>
          <a:p>
            <a:pPr eaLnBrk="1" hangingPunct="1"/>
            <a:r>
              <a:rPr lang="en-US" altLang="en-US" smtClean="0">
                <a:latin typeface="Times New Roman" pitchFamily="18" charset="0"/>
                <a:cs typeface="Times New Roman" pitchFamily="18" charset="0"/>
              </a:rPr>
              <a:t>  - Bloody sputum</a:t>
            </a:r>
            <a:endParaRPr lang="en-US" altLang="en-US" smtClean="0"/>
          </a:p>
        </p:txBody>
      </p:sp>
      <p:sp>
        <p:nvSpPr>
          <p:cNvPr id="2" name="Title 1"/>
          <p:cNvSpPr>
            <a:spLocks noGrp="1"/>
          </p:cNvSpPr>
          <p:nvPr>
            <p:ph type="title"/>
          </p:nvPr>
        </p:nvSpPr>
        <p:spPr/>
        <p:txBody>
          <a:bodyPr/>
          <a:lstStyle/>
          <a:p>
            <a:pPr eaLnBrk="1" fontAlgn="auto" hangingPunct="1">
              <a:spcAft>
                <a:spcPts val="0"/>
              </a:spcAft>
              <a:defRPr/>
            </a:pPr>
            <a:r>
              <a:rPr lang="en-US" dirty="0" smtClean="0">
                <a:latin typeface="Times New Roman" pitchFamily="18" charset="0"/>
                <a:cs typeface="Times New Roman" pitchFamily="18" charset="0"/>
              </a:rPr>
              <a:t>Indirect laryngoscopy</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7394098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843213" y="260350"/>
            <a:ext cx="3384550" cy="6218238"/>
          </a:xfrm>
        </p:spPr>
      </p:pic>
      <p:sp>
        <p:nvSpPr>
          <p:cNvPr id="64514" name="Rectangle 2"/>
          <p:cNvSpPr>
            <a:spLocks noGrp="1" noChangeArrowheads="1"/>
          </p:cNvSpPr>
          <p:nvPr>
            <p:ph type="title"/>
          </p:nvPr>
        </p:nvSpPr>
        <p:spPr/>
        <p:txBody>
          <a:bodyPr/>
          <a:lstStyle/>
          <a:p>
            <a:pPr eaLnBrk="1" fontAlgn="auto" hangingPunct="1">
              <a:spcAft>
                <a:spcPts val="0"/>
              </a:spcAft>
              <a:defRPr/>
            </a:pPr>
            <a:endParaRPr lang="en-US" smtClean="0">
              <a:effectLst/>
            </a:endParaRPr>
          </a:p>
        </p:txBody>
      </p:sp>
    </p:spTree>
    <p:extLst>
      <p:ext uri="{BB962C8B-B14F-4D97-AF65-F5344CB8AC3E}">
        <p14:creationId xmlns:p14="http://schemas.microsoft.com/office/powerpoint/2010/main" val="215047783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060575"/>
            <a:ext cx="7499350" cy="4035425"/>
          </a:xfrm>
        </p:spPr>
      </p:pic>
      <p:sp>
        <p:nvSpPr>
          <p:cNvPr id="62466" name="Rectangl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Indirect laryngoscopy</a:t>
            </a:r>
            <a:endParaRPr lang="en-US"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9175129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Indirect laryngoscopy</a:t>
            </a:r>
            <a:endParaRPr lang="en-US" dirty="0" smtClean="0">
              <a:latin typeface="Times New Roman" pitchFamily="18" charset="0"/>
              <a:cs typeface="Times New Roman" pitchFamily="18" charset="0"/>
            </a:endParaRPr>
          </a:p>
        </p:txBody>
      </p:sp>
      <p:sp>
        <p:nvSpPr>
          <p:cNvPr id="35843" name="Content Placeholder 3"/>
          <p:cNvSpPr>
            <a:spLocks noGrp="1"/>
          </p:cNvSpPr>
          <p:nvPr>
            <p:ph idx="1"/>
          </p:nvPr>
        </p:nvSpPr>
        <p:spPr/>
        <p:txBody>
          <a:bodyPr/>
          <a:lstStyle/>
          <a:p>
            <a:pPr eaLnBrk="1" hangingPunct="1"/>
            <a:endParaRPr lang="en-US" altLang="en-US" smtClean="0"/>
          </a:p>
        </p:txBody>
      </p:sp>
      <p:sp>
        <p:nvSpPr>
          <p:cNvPr id="35844" name="AutoShape 5" descr="Ð ÐµÐ·ÑÐ»ÑÐ°Ñ ÑÐ»Ð¸ÐºÐ° Ð·Ð° indirektna laringoskopija"/>
          <p:cNvSpPr>
            <a:spLocks noChangeAspect="1" noChangeArrowheads="1"/>
          </p:cNvSpPr>
          <p:nvPr/>
        </p:nvSpPr>
        <p:spPr bwMode="auto">
          <a:xfrm>
            <a:off x="163513"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endParaRPr lang="en-US" altLang="en-US"/>
          </a:p>
        </p:txBody>
      </p:sp>
      <p:pic>
        <p:nvPicPr>
          <p:cNvPr id="35845" name="Picture 5" descr="https://hr.iliveok.com/sites/default/files/styles/term_image/public/laringoskopiya.jpg?itok=GKQp8HF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1690688"/>
            <a:ext cx="4175125" cy="399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77923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Picture 2" descr="Ð ÐµÐ·ÑÐ»ÑÐ°Ñ ÑÐ»Ð¸ÐºÐ° Ð·Ð° larinks"/>
          <p:cNvPicPr>
            <a:picLocks noGrp="1" noChangeAspect="1" noChangeArrowheads="1"/>
          </p:cNvPicPr>
          <p:nvPr>
            <p:ph idx="1"/>
          </p:nvPr>
        </p:nvPicPr>
        <p:blipFill>
          <a:blip r:embed="rId2" cstate="print"/>
          <a:srcRect/>
          <a:stretch>
            <a:fillRect/>
          </a:stretch>
        </p:blipFill>
        <p:spPr bwMode="auto">
          <a:xfrm>
            <a:off x="1798320" y="1663859"/>
            <a:ext cx="5547360" cy="4160520"/>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14375" y="1636713"/>
            <a:ext cx="7715250" cy="4214812"/>
          </a:xfrm>
        </p:spPr>
      </p:pic>
      <p:sp>
        <p:nvSpPr>
          <p:cNvPr id="66562" name="Rectangl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Indirect laryngoscopy</a:t>
            </a:r>
            <a:endParaRPr lang="en-US"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58132009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1"/>
          </p:nvPr>
        </p:nvSpPr>
        <p:spPr/>
        <p:txBody>
          <a:bodyPr/>
          <a:lstStyle/>
          <a:p>
            <a:pPr eaLnBrk="1" hangingPunct="1"/>
            <a:r>
              <a:rPr lang="en-US" altLang="en-US" smtClean="0">
                <a:latin typeface="Times New Roman" pitchFamily="18" charset="0"/>
                <a:cs typeface="Times New Roman" pitchFamily="18" charset="0"/>
              </a:rPr>
              <a:t>To carry out the examination, it is necessary to have</a:t>
            </a:r>
          </a:p>
          <a:p>
            <a:pPr eaLnBrk="1" hangingPunct="1"/>
            <a:r>
              <a:rPr lang="en-US" altLang="en-US" smtClean="0">
                <a:latin typeface="Times New Roman" pitchFamily="18" charset="0"/>
                <a:cs typeface="Times New Roman" pitchFamily="18" charset="0"/>
              </a:rPr>
              <a:t>   head light</a:t>
            </a:r>
          </a:p>
          <a:p>
            <a:pPr eaLnBrk="1" hangingPunct="1"/>
            <a:r>
              <a:rPr lang="en-US" altLang="en-US" smtClean="0">
                <a:latin typeface="Times New Roman" pitchFamily="18" charset="0"/>
                <a:cs typeface="Times New Roman" pitchFamily="18" charset="0"/>
              </a:rPr>
              <a:t>   laryngeal mirror</a:t>
            </a:r>
          </a:p>
          <a:p>
            <a:pPr eaLnBrk="1" hangingPunct="1"/>
            <a:r>
              <a:rPr lang="en-US" altLang="en-US" smtClean="0">
                <a:latin typeface="Times New Roman" pitchFamily="18" charset="0"/>
                <a:cs typeface="Times New Roman" pitchFamily="18" charset="0"/>
              </a:rPr>
              <a:t>   spiritus lamp</a:t>
            </a:r>
          </a:p>
          <a:p>
            <a:pPr eaLnBrk="1" hangingPunct="1"/>
            <a:r>
              <a:rPr lang="en-US" altLang="en-US" smtClean="0">
                <a:latin typeface="Times New Roman" pitchFamily="18" charset="0"/>
                <a:cs typeface="Times New Roman" pitchFamily="18" charset="0"/>
              </a:rPr>
              <a:t>   piece of gauze</a:t>
            </a:r>
          </a:p>
        </p:txBody>
      </p:sp>
      <p:sp>
        <p:nvSpPr>
          <p:cNvPr id="2" name="Title 1"/>
          <p:cNvSpPr>
            <a:spLocks noGrp="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Indirect laryngoscopy</a:t>
            </a:r>
          </a:p>
        </p:txBody>
      </p:sp>
    </p:spTree>
    <p:extLst>
      <p:ext uri="{BB962C8B-B14F-4D97-AF65-F5344CB8AC3E}">
        <p14:creationId xmlns:p14="http://schemas.microsoft.com/office/powerpoint/2010/main" val="12444494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G:\Larinks traheja\преузимање (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25488" y="1792288"/>
            <a:ext cx="6918325" cy="3636962"/>
          </a:xfrm>
          <a:noFill/>
        </p:spPr>
      </p:pic>
      <p:sp>
        <p:nvSpPr>
          <p:cNvPr id="2" name="Title 1"/>
          <p:cNvSpPr>
            <a:spLocks noGrp="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Indirect laryngoscopy</a:t>
            </a:r>
          </a:p>
        </p:txBody>
      </p:sp>
    </p:spTree>
    <p:extLst>
      <p:ext uri="{BB962C8B-B14F-4D97-AF65-F5344CB8AC3E}">
        <p14:creationId xmlns:p14="http://schemas.microsoft.com/office/powerpoint/2010/main" val="31948015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G:\Larinks traheja\images.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857375" y="2214563"/>
            <a:ext cx="5000625" cy="3643312"/>
          </a:xfrm>
          <a:noFill/>
        </p:spPr>
      </p:pic>
      <p:sp>
        <p:nvSpPr>
          <p:cNvPr id="2" name="Title 1"/>
          <p:cNvSpPr>
            <a:spLocks noGrp="1"/>
          </p:cNvSpPr>
          <p:nvPr>
            <p:ph type="title"/>
          </p:nvPr>
        </p:nvSpPr>
        <p:spPr/>
        <p:txBody>
          <a:bodyPr>
            <a:normAutofit fontScale="90000"/>
          </a:bodyPr>
          <a:lstStyle/>
          <a:p>
            <a:pPr eaLnBrk="1" fontAlgn="auto" hangingPunct="1">
              <a:spcAft>
                <a:spcPts val="0"/>
              </a:spcAft>
              <a:defRPr/>
            </a:pPr>
            <a:r>
              <a:rPr lang="sr-Latn-CS" sz="4000" dirty="0" smtClean="0">
                <a:latin typeface="Times New Roman" pitchFamily="18" charset="0"/>
                <a:cs typeface="Times New Roman" pitchFamily="18" charset="0"/>
              </a:rPr>
              <a:t/>
            </a:r>
            <a:br>
              <a:rPr lang="sr-Latn-CS" sz="4000" dirty="0" smtClean="0">
                <a:latin typeface="Times New Roman" pitchFamily="18" charset="0"/>
                <a:cs typeface="Times New Roman" pitchFamily="18" charset="0"/>
              </a:rPr>
            </a:br>
            <a:r>
              <a:rPr lang="en-US" sz="4000" dirty="0" err="1">
                <a:latin typeface="Times New Roman" pitchFamily="18" charset="0"/>
                <a:cs typeface="Times New Roman" pitchFamily="18" charset="0"/>
              </a:rPr>
              <a:t>Stroboscopy</a:t>
            </a:r>
            <a:endParaRPr lang="en-US"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1179034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idx="1"/>
          </p:nvPr>
        </p:nvSpPr>
        <p:spPr/>
        <p:txBody>
          <a:bodyPr/>
          <a:lstStyle/>
          <a:p>
            <a:pPr marL="109537" indent="0" eaLnBrk="1" hangingPunct="1">
              <a:buFont typeface="Wingdings 3" pitchFamily="18" charset="2"/>
              <a:buNone/>
              <a:defRPr/>
            </a:pPr>
            <a:endParaRPr lang="en-US" altLang="en-US" dirty="0" smtClean="0">
              <a:latin typeface="Times New Roman" pitchFamily="18" charset="0"/>
              <a:cs typeface="Times New Roman" pitchFamily="18" charset="0"/>
            </a:endParaRPr>
          </a:p>
          <a:p>
            <a:pPr eaLnBrk="1" hangingPunct="1">
              <a:defRPr/>
            </a:pPr>
            <a:r>
              <a:rPr lang="en-US" altLang="en-US" dirty="0" smtClean="0">
                <a:latin typeface="Times New Roman" pitchFamily="18" charset="0"/>
                <a:cs typeface="Times New Roman" pitchFamily="18" charset="0"/>
              </a:rPr>
              <a:t>    Base of the tongue, </a:t>
            </a:r>
            <a:r>
              <a:rPr lang="en-US" altLang="en-US" dirty="0" err="1" smtClean="0">
                <a:latin typeface="Times New Roman" pitchFamily="18" charset="0"/>
                <a:cs typeface="Times New Roman" pitchFamily="18" charset="0"/>
              </a:rPr>
              <a:t>valleculae</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pyriform</a:t>
            </a:r>
            <a:r>
              <a:rPr lang="en-US" altLang="en-US" dirty="0" smtClean="0">
                <a:latin typeface="Times New Roman" pitchFamily="18" charset="0"/>
                <a:cs typeface="Times New Roman" pitchFamily="18" charset="0"/>
              </a:rPr>
              <a:t> sinus, </a:t>
            </a:r>
            <a:r>
              <a:rPr lang="en-US" altLang="en-US" dirty="0" err="1" smtClean="0">
                <a:latin typeface="Times New Roman" pitchFamily="18" charset="0"/>
                <a:cs typeface="Times New Roman" pitchFamily="18" charset="0"/>
              </a:rPr>
              <a:t>aryepiglottic</a:t>
            </a:r>
            <a:r>
              <a:rPr lang="en-US" altLang="en-US" dirty="0" smtClean="0">
                <a:latin typeface="Times New Roman" pitchFamily="18" charset="0"/>
                <a:cs typeface="Times New Roman" pitchFamily="18" charset="0"/>
              </a:rPr>
              <a:t> folds, ventricular folds, </a:t>
            </a:r>
            <a:r>
              <a:rPr lang="en-US" altLang="en-US" dirty="0" err="1" smtClean="0">
                <a:latin typeface="Times New Roman" pitchFamily="18" charset="0"/>
                <a:cs typeface="Times New Roman" pitchFamily="18" charset="0"/>
              </a:rPr>
              <a:t>Morgagni's</a:t>
            </a:r>
            <a:r>
              <a:rPr lang="en-US" altLang="en-US" dirty="0" smtClean="0">
                <a:latin typeface="Times New Roman" pitchFamily="18" charset="0"/>
                <a:cs typeface="Times New Roman" pitchFamily="18" charset="0"/>
              </a:rPr>
              <a:t> recesses, vocal folds, subglottic space and visible part of the trachea</a:t>
            </a:r>
          </a:p>
        </p:txBody>
      </p:sp>
      <p:sp>
        <p:nvSpPr>
          <p:cNvPr id="57346" name="Rectangle 2"/>
          <p:cNvSpPr>
            <a:spLocks noGrp="1" noChangeArrowheads="1"/>
          </p:cNvSpPr>
          <p:nvPr>
            <p:ph type="title"/>
          </p:nvPr>
        </p:nvSpPr>
        <p:spPr/>
        <p:txBody>
          <a:bodyPr/>
          <a:lstStyle/>
          <a:p>
            <a:pPr eaLnBrk="1" fontAlgn="auto" hangingPunct="1">
              <a:spcAft>
                <a:spcPts val="0"/>
              </a:spcAft>
              <a:defRPr/>
            </a:pPr>
            <a:r>
              <a:rPr lang="en-US" dirty="0">
                <a:latin typeface="Times New Roman" pitchFamily="18" charset="0"/>
                <a:cs typeface="Times New Roman" pitchFamily="18" charset="0"/>
              </a:rPr>
              <a:t>Indirect laryngoscopy</a:t>
            </a:r>
            <a:endParaRPr lang="en-US"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73527149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3"/>
          <p:cNvSpPr>
            <a:spLocks noGrp="1" noChangeArrowheads="1"/>
          </p:cNvSpPr>
          <p:nvPr>
            <p:ph idx="1"/>
          </p:nvPr>
        </p:nvSpPr>
        <p:spPr/>
        <p:txBody>
          <a:bodyPr/>
          <a:lstStyle/>
          <a:p>
            <a:pPr eaLnBrk="1" hangingPunct="1">
              <a:lnSpc>
                <a:spcPct val="90000"/>
              </a:lnSpc>
            </a:pPr>
            <a:r>
              <a:rPr lang="en-US" altLang="en-US" sz="2400" smtClean="0">
                <a:latin typeface="Times New Roman" pitchFamily="18" charset="0"/>
                <a:cs typeface="Times New Roman" pitchFamily="18" charset="0"/>
              </a:rPr>
              <a:t>Endoscopic method of examining the hypopharynx and larynx, diagnostic and therapeutic</a:t>
            </a:r>
          </a:p>
          <a:p>
            <a:pPr eaLnBrk="1" hangingPunct="1">
              <a:lnSpc>
                <a:spcPct val="90000"/>
              </a:lnSpc>
            </a:pPr>
            <a:r>
              <a:rPr lang="en-US" altLang="en-US" sz="2400" smtClean="0">
                <a:latin typeface="Times New Roman" pitchFamily="18" charset="0"/>
                <a:cs typeface="Times New Roman" pitchFamily="18" charset="0"/>
              </a:rPr>
              <a:t>It is performed in special endoscopy rooms or operating rooms</a:t>
            </a:r>
          </a:p>
          <a:p>
            <a:pPr eaLnBrk="1" hangingPunct="1">
              <a:lnSpc>
                <a:spcPct val="90000"/>
              </a:lnSpc>
            </a:pPr>
            <a:r>
              <a:rPr lang="en-US" altLang="en-US" sz="2400" smtClean="0">
                <a:latin typeface="Times New Roman" pitchFamily="18" charset="0"/>
                <a:cs typeface="Times New Roman" pitchFamily="18" charset="0"/>
              </a:rPr>
              <a:t>It is performed under </a:t>
            </a:r>
            <a:r>
              <a:rPr lang="en-US" altLang="en-US" smtClean="0">
                <a:solidFill>
                  <a:srgbClr val="FF9900"/>
                </a:solidFill>
                <a:latin typeface="Times New Roman" pitchFamily="18" charset="0"/>
                <a:cs typeface="Times New Roman" pitchFamily="18" charset="0"/>
              </a:rPr>
              <a:t>local, neurolept anesthesia or general anesthesia</a:t>
            </a:r>
          </a:p>
          <a:p>
            <a:pPr eaLnBrk="1" hangingPunct="1">
              <a:lnSpc>
                <a:spcPct val="90000"/>
              </a:lnSpc>
            </a:pPr>
            <a:r>
              <a:rPr lang="en-US" altLang="en-US" sz="2400" smtClean="0">
                <a:latin typeface="Times New Roman" pitchFamily="18" charset="0"/>
                <a:cs typeface="Times New Roman" pitchFamily="18" charset="0"/>
              </a:rPr>
              <a:t>A team of experts is needed for the execution.</a:t>
            </a:r>
          </a:p>
          <a:p>
            <a:pPr eaLnBrk="1" hangingPunct="1">
              <a:lnSpc>
                <a:spcPct val="90000"/>
              </a:lnSpc>
            </a:pPr>
            <a:r>
              <a:rPr lang="en-US" altLang="en-US" sz="2400" smtClean="0">
                <a:latin typeface="Times New Roman" pitchFamily="18" charset="0"/>
                <a:cs typeface="Times New Roman" pitchFamily="18" charset="0"/>
              </a:rPr>
              <a:t>    ENT specialist endoscopist</a:t>
            </a:r>
          </a:p>
          <a:p>
            <a:pPr eaLnBrk="1" hangingPunct="1">
              <a:lnSpc>
                <a:spcPct val="90000"/>
              </a:lnSpc>
            </a:pPr>
            <a:r>
              <a:rPr lang="en-US" altLang="en-US" sz="2400" smtClean="0">
                <a:latin typeface="Times New Roman" pitchFamily="18" charset="0"/>
                <a:cs typeface="Times New Roman" pitchFamily="18" charset="0"/>
              </a:rPr>
              <a:t>    anesthesiologist, instrumentation technician, nurse, anesthetic technician</a:t>
            </a:r>
            <a:endParaRPr lang="en-US" altLang="en-US" sz="2400" smtClean="0"/>
          </a:p>
          <a:p>
            <a:pPr eaLnBrk="1" hangingPunct="1">
              <a:lnSpc>
                <a:spcPct val="90000"/>
              </a:lnSpc>
              <a:buFont typeface="Wingdings" pitchFamily="2" charset="2"/>
              <a:buNone/>
            </a:pPr>
            <a:r>
              <a:rPr lang="en-US" altLang="en-US" sz="2400" smtClean="0"/>
              <a:t> </a:t>
            </a:r>
          </a:p>
        </p:txBody>
      </p:sp>
      <p:sp>
        <p:nvSpPr>
          <p:cNvPr id="71682"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err="1">
                <a:effectLst/>
                <a:latin typeface="Times New Roman" pitchFamily="18" charset="0"/>
                <a:cs typeface="Times New Roman" pitchFamily="18" charset="0"/>
              </a:rPr>
              <a:t>Directoscopy</a:t>
            </a:r>
            <a:r>
              <a:rPr lang="en-US" dirty="0">
                <a:effectLst/>
                <a:latin typeface="Times New Roman" pitchFamily="18" charset="0"/>
                <a:cs typeface="Times New Roman" pitchFamily="18" charset="0"/>
              </a:rPr>
              <a:t> and </a:t>
            </a:r>
            <a:r>
              <a:rPr lang="en-US" dirty="0" err="1">
                <a:effectLst/>
                <a:latin typeface="Times New Roman" pitchFamily="18" charset="0"/>
                <a:cs typeface="Times New Roman" pitchFamily="18" charset="0"/>
              </a:rPr>
              <a:t>microlaryngoscopy</a:t>
            </a:r>
            <a:endParaRPr lang="en-US" dirty="0" smtClean="0">
              <a:effectLst/>
              <a:latin typeface="Times New Roman" pitchFamily="18" charset="0"/>
              <a:cs typeface="Times New Roman" pitchFamily="18" charset="0"/>
            </a:endParaRPr>
          </a:p>
        </p:txBody>
      </p:sp>
    </p:spTree>
    <p:extLst>
      <p:ext uri="{BB962C8B-B14F-4D97-AF65-F5344CB8AC3E}">
        <p14:creationId xmlns:p14="http://schemas.microsoft.com/office/powerpoint/2010/main" val="13879834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idx="1"/>
          </p:nvPr>
        </p:nvSpPr>
        <p:spPr/>
        <p:txBody>
          <a:bodyPr/>
          <a:lstStyle/>
          <a:p>
            <a:pPr eaLnBrk="1" hangingPunct="1"/>
            <a:endParaRPr lang="en-US" altLang="en-US" smtClean="0"/>
          </a:p>
        </p:txBody>
      </p:sp>
      <p:sp>
        <p:nvSpPr>
          <p:cNvPr id="83970"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err="1">
                <a:effectLst/>
                <a:latin typeface="Times New Roman" pitchFamily="18" charset="0"/>
                <a:cs typeface="Times New Roman" pitchFamily="18" charset="0"/>
              </a:rPr>
              <a:t>Directoscopy</a:t>
            </a:r>
            <a:r>
              <a:rPr lang="en-US" dirty="0">
                <a:effectLst/>
                <a:latin typeface="Times New Roman" pitchFamily="18" charset="0"/>
                <a:cs typeface="Times New Roman" pitchFamily="18" charset="0"/>
              </a:rPr>
              <a:t> and </a:t>
            </a:r>
            <a:r>
              <a:rPr lang="en-US" dirty="0" err="1">
                <a:effectLst/>
                <a:latin typeface="Times New Roman" pitchFamily="18" charset="0"/>
                <a:cs typeface="Times New Roman" pitchFamily="18" charset="0"/>
              </a:rPr>
              <a:t>microlaryngoscopy</a:t>
            </a:r>
            <a:endParaRPr lang="en-US" dirty="0" smtClean="0">
              <a:effectLst/>
            </a:endParaRPr>
          </a:p>
        </p:txBody>
      </p:sp>
      <p:pic>
        <p:nvPicPr>
          <p:cNvPr id="43012" name="Picture 4" descr="slike oRL 00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8013" y="1125538"/>
            <a:ext cx="5045075"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55984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idx="1"/>
          </p:nvPr>
        </p:nvSpPr>
        <p:spPr/>
        <p:txBody>
          <a:bodyPr/>
          <a:lstStyle/>
          <a:p>
            <a:pPr eaLnBrk="1" hangingPunct="1"/>
            <a:endParaRPr lang="en-US" altLang="en-US" smtClean="0"/>
          </a:p>
        </p:txBody>
      </p:sp>
      <p:sp>
        <p:nvSpPr>
          <p:cNvPr id="74754"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err="1">
                <a:effectLst/>
                <a:latin typeface="Times New Roman" pitchFamily="18" charset="0"/>
                <a:cs typeface="Times New Roman" pitchFamily="18" charset="0"/>
              </a:rPr>
              <a:t>Directoscopy</a:t>
            </a:r>
            <a:r>
              <a:rPr lang="en-US" dirty="0">
                <a:effectLst/>
                <a:latin typeface="Times New Roman" pitchFamily="18" charset="0"/>
                <a:cs typeface="Times New Roman" pitchFamily="18" charset="0"/>
              </a:rPr>
              <a:t> and </a:t>
            </a:r>
            <a:r>
              <a:rPr lang="en-US" dirty="0" err="1">
                <a:effectLst/>
                <a:latin typeface="Times New Roman" pitchFamily="18" charset="0"/>
                <a:cs typeface="Times New Roman" pitchFamily="18" charset="0"/>
              </a:rPr>
              <a:t>microlaryngoscopy</a:t>
            </a:r>
            <a:endParaRPr lang="en-US" dirty="0" smtClean="0">
              <a:effectLst/>
            </a:endParaRPr>
          </a:p>
        </p:txBody>
      </p:sp>
      <p:pic>
        <p:nvPicPr>
          <p:cNvPr id="44036" name="Picture 4" descr="slike oRL 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268413"/>
            <a:ext cx="67691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85179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idx="1"/>
          </p:nvPr>
        </p:nvSpPr>
        <p:spPr/>
        <p:txBody>
          <a:bodyPr/>
          <a:lstStyle/>
          <a:p>
            <a:pPr eaLnBrk="1" hangingPunct="1">
              <a:buFont typeface="Wingdings" pitchFamily="2" charset="2"/>
              <a:buNone/>
            </a:pPr>
            <a:endParaRPr lang="en-US" altLang="en-US" smtClean="0"/>
          </a:p>
        </p:txBody>
      </p:sp>
      <p:sp>
        <p:nvSpPr>
          <p:cNvPr id="75778"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err="1">
                <a:effectLst/>
                <a:latin typeface="Times New Roman" pitchFamily="18" charset="0"/>
                <a:cs typeface="Times New Roman" pitchFamily="18" charset="0"/>
              </a:rPr>
              <a:t>Directoscopy</a:t>
            </a:r>
            <a:r>
              <a:rPr lang="en-US" dirty="0">
                <a:effectLst/>
                <a:latin typeface="Times New Roman" pitchFamily="18" charset="0"/>
                <a:cs typeface="Times New Roman" pitchFamily="18" charset="0"/>
              </a:rPr>
              <a:t> and </a:t>
            </a:r>
            <a:r>
              <a:rPr lang="en-US" dirty="0" err="1">
                <a:effectLst/>
                <a:latin typeface="Times New Roman" pitchFamily="18" charset="0"/>
                <a:cs typeface="Times New Roman" pitchFamily="18" charset="0"/>
              </a:rPr>
              <a:t>microlaryngoscopy</a:t>
            </a:r>
            <a:endParaRPr lang="en-US" dirty="0" smtClean="0">
              <a:effectLst/>
            </a:endParaRPr>
          </a:p>
        </p:txBody>
      </p:sp>
      <p:pic>
        <p:nvPicPr>
          <p:cNvPr id="45060" name="Picture 4" descr="slike oRL 0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450" y="1484313"/>
            <a:ext cx="6624638"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04069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idx="1"/>
          </p:nvPr>
        </p:nvSpPr>
        <p:spPr/>
        <p:txBody>
          <a:bodyPr/>
          <a:lstStyle/>
          <a:p>
            <a:pPr eaLnBrk="1" hangingPunct="1"/>
            <a:endParaRPr lang="en-US" altLang="en-US" smtClean="0"/>
          </a:p>
        </p:txBody>
      </p:sp>
      <p:sp>
        <p:nvSpPr>
          <p:cNvPr id="88066"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err="1">
                <a:effectLst/>
                <a:latin typeface="Times New Roman" pitchFamily="18" charset="0"/>
                <a:cs typeface="Times New Roman" pitchFamily="18" charset="0"/>
              </a:rPr>
              <a:t>Directoscopy</a:t>
            </a:r>
            <a:r>
              <a:rPr lang="en-US" dirty="0">
                <a:effectLst/>
                <a:latin typeface="Times New Roman" pitchFamily="18" charset="0"/>
                <a:cs typeface="Times New Roman" pitchFamily="18" charset="0"/>
              </a:rPr>
              <a:t> and </a:t>
            </a:r>
            <a:r>
              <a:rPr lang="en-US" dirty="0" err="1">
                <a:effectLst/>
                <a:latin typeface="Times New Roman" pitchFamily="18" charset="0"/>
                <a:cs typeface="Times New Roman" pitchFamily="18" charset="0"/>
              </a:rPr>
              <a:t>microlaryngoscopy</a:t>
            </a:r>
            <a:endParaRPr lang="en-US" dirty="0" smtClean="0">
              <a:effectLst/>
            </a:endParaRPr>
          </a:p>
        </p:txBody>
      </p:sp>
      <p:pic>
        <p:nvPicPr>
          <p:cNvPr id="46084" name="Picture 4" descr="slike oRL 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8888" y="1412875"/>
            <a:ext cx="67691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37485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6 </a:t>
            </a:r>
            <a:r>
              <a:rPr lang="en-US" dirty="0" smtClean="0">
                <a:latin typeface="Times New Roman" pitchFamily="18" charset="0"/>
                <a:cs typeface="Times New Roman" pitchFamily="18" charset="0"/>
              </a:rPr>
              <a:t>paired and </a:t>
            </a:r>
            <a:r>
              <a:rPr lang="en-US" dirty="0">
                <a:latin typeface="Times New Roman" pitchFamily="18" charset="0"/>
                <a:cs typeface="Times New Roman" pitchFamily="18" charset="0"/>
              </a:rPr>
              <a:t>4 </a:t>
            </a:r>
            <a:r>
              <a:rPr lang="en-US" dirty="0" smtClean="0">
                <a:latin typeface="Times New Roman" pitchFamily="18" charset="0"/>
                <a:cs typeface="Times New Roman" pitchFamily="18" charset="0"/>
              </a:rPr>
              <a:t>unpaired cartilages, </a:t>
            </a:r>
            <a:r>
              <a:rPr lang="en-US" dirty="0">
                <a:latin typeface="Times New Roman" pitchFamily="18" charset="0"/>
                <a:cs typeface="Times New Roman" pitchFamily="18" charset="0"/>
              </a:rPr>
              <a:t>connections of laryngeal </a:t>
            </a:r>
            <a:r>
              <a:rPr lang="en-US" dirty="0" smtClean="0">
                <a:latin typeface="Times New Roman" pitchFamily="18" charset="0"/>
                <a:cs typeface="Times New Roman" pitchFamily="18" charset="0"/>
              </a:rPr>
              <a:t>cartilages, and </a:t>
            </a:r>
            <a:r>
              <a:rPr lang="en-US" dirty="0" err="1" smtClean="0">
                <a:latin typeface="Times New Roman" pitchFamily="18" charset="0"/>
                <a:cs typeface="Times New Roman" pitchFamily="18" charset="0"/>
              </a:rPr>
              <a:t>fibroelastic</a:t>
            </a:r>
            <a:r>
              <a:rPr lang="en-US" dirty="0" smtClean="0">
                <a:latin typeface="Times New Roman" pitchFamily="18" charset="0"/>
                <a:cs typeface="Times New Roman" pitchFamily="18" charset="0"/>
              </a:rPr>
              <a:t> membrane</a:t>
            </a:r>
            <a:endParaRPr lang="en-US" dirty="0">
              <a:solidFill>
                <a:srgbClr val="FF0000"/>
              </a:solidFill>
              <a:latin typeface="Times New Roman" pitchFamily="18" charset="0"/>
              <a:cs typeface="Times New Roman" pitchFamily="18" charset="0"/>
            </a:endParaRPr>
          </a:p>
          <a:p>
            <a:r>
              <a:rPr lang="en-US" dirty="0" smtClean="0">
                <a:latin typeface="Times New Roman" pitchFamily="18" charset="0"/>
                <a:cs typeface="Times New Roman" pitchFamily="18" charset="0"/>
              </a:rPr>
              <a:t>Hyaline cartilages: </a:t>
            </a:r>
            <a:r>
              <a:rPr lang="en-US" dirty="0">
                <a:latin typeface="Times New Roman" pitchFamily="18" charset="0"/>
                <a:cs typeface="Times New Roman" pitchFamily="18" charset="0"/>
              </a:rPr>
              <a:t>thyroid, cricoid, arytenoid</a:t>
            </a:r>
          </a:p>
          <a:p>
            <a:r>
              <a:rPr lang="en-US" dirty="0" smtClean="0">
                <a:latin typeface="Times New Roman" pitchFamily="18" charset="0"/>
                <a:cs typeface="Times New Roman" pitchFamily="18" charset="0"/>
              </a:rPr>
              <a:t>Elastic cartilage: </a:t>
            </a:r>
            <a:r>
              <a:rPr lang="en-US" dirty="0">
                <a:latin typeface="Times New Roman" pitchFamily="18" charset="0"/>
                <a:cs typeface="Times New Roman" pitchFamily="18" charset="0"/>
              </a:rPr>
              <a:t>epiglottis</a:t>
            </a:r>
          </a:p>
          <a:p>
            <a:r>
              <a:rPr lang="en-US" dirty="0">
                <a:latin typeface="Times New Roman" pitchFamily="18" charset="0"/>
                <a:cs typeface="Times New Roman" pitchFamily="18" charset="0"/>
              </a:rPr>
              <a:t>The arytenoid cartilages are articulated with the cricoid cartilage via the synovial </a:t>
            </a:r>
            <a:r>
              <a:rPr lang="en-US" dirty="0" err="1">
                <a:latin typeface="Times New Roman" pitchFamily="18" charset="0"/>
                <a:cs typeface="Times New Roman" pitchFamily="18" charset="0"/>
              </a:rPr>
              <a:t>cricoarytenoid</a:t>
            </a:r>
            <a:r>
              <a:rPr lang="en-US" dirty="0">
                <a:latin typeface="Times New Roman" pitchFamily="18" charset="0"/>
                <a:cs typeface="Times New Roman" pitchFamily="18" charset="0"/>
              </a:rPr>
              <a:t> joint, which connects the </a:t>
            </a:r>
            <a:r>
              <a:rPr lang="en-US" dirty="0" smtClean="0">
                <a:latin typeface="Times New Roman" pitchFamily="18" charset="0"/>
                <a:cs typeface="Times New Roman" pitchFamily="18" charset="0"/>
              </a:rPr>
              <a:t>upper margin of </a:t>
            </a:r>
            <a:r>
              <a:rPr lang="en-US" dirty="0">
                <a:latin typeface="Times New Roman" pitchFamily="18" charset="0"/>
                <a:cs typeface="Times New Roman" pitchFamily="18" charset="0"/>
              </a:rPr>
              <a:t>the cricoid cartilage to the base of the arytenoid cartilage</a:t>
            </a: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Skeleton </a:t>
            </a:r>
            <a:r>
              <a:rPr lang="en-US" dirty="0">
                <a:latin typeface="Times New Roman" pitchFamily="18" charset="0"/>
                <a:cs typeface="Times New Roman" pitchFamily="18" charset="0"/>
              </a:rPr>
              <a:t>of the larynx</a:t>
            </a:r>
          </a:p>
        </p:txBody>
      </p:sp>
      <p:pic>
        <p:nvPicPr>
          <p:cNvPr id="27650" name="Picture 2" descr="Ð¡ÑÐ¾Ð´Ð½Ð° ÑÐ»Ð¸ÐºÐ°"/>
          <p:cNvPicPr>
            <a:picLocks noChangeAspect="1" noChangeArrowheads="1"/>
          </p:cNvPicPr>
          <p:nvPr/>
        </p:nvPicPr>
        <p:blipFill>
          <a:blip r:embed="rId2" cstate="print"/>
          <a:srcRect/>
          <a:stretch>
            <a:fillRect/>
          </a:stretch>
        </p:blipFill>
        <p:spPr bwMode="auto">
          <a:xfrm>
            <a:off x="7342456" y="4724400"/>
            <a:ext cx="1591993" cy="2133600"/>
          </a:xfrm>
          <a:prstGeom prst="rect">
            <a:avLst/>
          </a:prstGeom>
          <a:noFill/>
        </p:spPr>
      </p:pic>
      <p:pic>
        <p:nvPicPr>
          <p:cNvPr id="27654" name="Picture 6" descr="Ð ÐµÐ·ÑÐ»ÑÐ°Ñ ÑÐ»Ð¸ÐºÐ° Ð·Ð° larinks ÑÐºÐµÐ»ÐµÑ"/>
          <p:cNvPicPr>
            <a:picLocks noChangeAspect="1" noChangeArrowheads="1"/>
          </p:cNvPicPr>
          <p:nvPr/>
        </p:nvPicPr>
        <p:blipFill>
          <a:blip r:embed="rId3" cstate="print"/>
          <a:srcRect/>
          <a:stretch>
            <a:fillRect/>
          </a:stretch>
        </p:blipFill>
        <p:spPr bwMode="auto">
          <a:xfrm>
            <a:off x="4572000" y="4953000"/>
            <a:ext cx="2571750" cy="178117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idx="1"/>
          </p:nvPr>
        </p:nvSpPr>
        <p:spPr/>
        <p:txBody>
          <a:bodyPr/>
          <a:lstStyle/>
          <a:p>
            <a:pPr eaLnBrk="1" hangingPunct="1"/>
            <a:endParaRPr lang="en-US" altLang="en-US" smtClean="0"/>
          </a:p>
        </p:txBody>
      </p:sp>
      <p:sp>
        <p:nvSpPr>
          <p:cNvPr id="76802"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err="1">
                <a:effectLst/>
                <a:latin typeface="Times New Roman" pitchFamily="18" charset="0"/>
                <a:cs typeface="Times New Roman" pitchFamily="18" charset="0"/>
              </a:rPr>
              <a:t>Directoscopy</a:t>
            </a:r>
            <a:r>
              <a:rPr lang="en-US" dirty="0">
                <a:effectLst/>
                <a:latin typeface="Times New Roman" pitchFamily="18" charset="0"/>
                <a:cs typeface="Times New Roman" pitchFamily="18" charset="0"/>
              </a:rPr>
              <a:t> and </a:t>
            </a:r>
            <a:r>
              <a:rPr lang="en-US" dirty="0" err="1">
                <a:effectLst/>
                <a:latin typeface="Times New Roman" pitchFamily="18" charset="0"/>
                <a:cs typeface="Times New Roman" pitchFamily="18" charset="0"/>
              </a:rPr>
              <a:t>microlaryngoscopy</a:t>
            </a:r>
            <a:endParaRPr lang="en-US" dirty="0" smtClean="0">
              <a:effectLst/>
            </a:endParaRPr>
          </a:p>
        </p:txBody>
      </p:sp>
      <p:pic>
        <p:nvPicPr>
          <p:cNvPr id="47108" name="Picture 4" descr="slike oRL 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5513" y="1341438"/>
            <a:ext cx="4637087" cy="551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41565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idx="1"/>
          </p:nvPr>
        </p:nvSpPr>
        <p:spPr/>
        <p:txBody>
          <a:bodyPr/>
          <a:lstStyle/>
          <a:p>
            <a:pPr eaLnBrk="1" hangingPunct="1"/>
            <a:endParaRPr lang="en-US" altLang="en-US" smtClean="0"/>
          </a:p>
        </p:txBody>
      </p:sp>
      <p:sp>
        <p:nvSpPr>
          <p:cNvPr id="77826"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err="1">
                <a:effectLst/>
                <a:latin typeface="Times New Roman" pitchFamily="18" charset="0"/>
                <a:cs typeface="Times New Roman" pitchFamily="18" charset="0"/>
              </a:rPr>
              <a:t>Directoscopy</a:t>
            </a:r>
            <a:r>
              <a:rPr lang="en-US" dirty="0">
                <a:effectLst/>
                <a:latin typeface="Times New Roman" pitchFamily="18" charset="0"/>
                <a:cs typeface="Times New Roman" pitchFamily="18" charset="0"/>
              </a:rPr>
              <a:t> and </a:t>
            </a:r>
            <a:r>
              <a:rPr lang="en-US" dirty="0" err="1">
                <a:effectLst/>
                <a:latin typeface="Times New Roman" pitchFamily="18" charset="0"/>
                <a:cs typeface="Times New Roman" pitchFamily="18" charset="0"/>
              </a:rPr>
              <a:t>microlaryngoscopy</a:t>
            </a:r>
            <a:endParaRPr lang="en-US" dirty="0" smtClean="0">
              <a:effectLst/>
            </a:endParaRPr>
          </a:p>
        </p:txBody>
      </p:sp>
      <p:pic>
        <p:nvPicPr>
          <p:cNvPr id="48132" name="Picture 4" descr="slike oRL 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7438" y="1571625"/>
            <a:ext cx="4106862" cy="547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895894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idx="1"/>
          </p:nvPr>
        </p:nvSpPr>
        <p:spPr/>
        <p:txBody>
          <a:bodyPr/>
          <a:lstStyle/>
          <a:p>
            <a:pPr eaLnBrk="1" hangingPunct="1"/>
            <a:endParaRPr lang="en-US" altLang="en-US" smtClean="0"/>
          </a:p>
        </p:txBody>
      </p:sp>
      <p:sp>
        <p:nvSpPr>
          <p:cNvPr id="82946"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err="1">
                <a:effectLst/>
                <a:latin typeface="Times New Roman" pitchFamily="18" charset="0"/>
                <a:cs typeface="Times New Roman" pitchFamily="18" charset="0"/>
              </a:rPr>
              <a:t>Directoscopy</a:t>
            </a:r>
            <a:r>
              <a:rPr lang="en-US" dirty="0">
                <a:effectLst/>
                <a:latin typeface="Times New Roman" pitchFamily="18" charset="0"/>
                <a:cs typeface="Times New Roman" pitchFamily="18" charset="0"/>
              </a:rPr>
              <a:t> and </a:t>
            </a:r>
            <a:r>
              <a:rPr lang="en-US" dirty="0" err="1">
                <a:effectLst/>
                <a:latin typeface="Times New Roman" pitchFamily="18" charset="0"/>
                <a:cs typeface="Times New Roman" pitchFamily="18" charset="0"/>
              </a:rPr>
              <a:t>microlaryngoscopy</a:t>
            </a:r>
            <a:endParaRPr lang="en-US" dirty="0" smtClean="0">
              <a:effectLst/>
            </a:endParaRPr>
          </a:p>
        </p:txBody>
      </p:sp>
      <p:pic>
        <p:nvPicPr>
          <p:cNvPr id="49156" name="Picture 4" descr="slike oRL 00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975" y="1403350"/>
            <a:ext cx="4090988" cy="545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930411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3"/>
          <p:cNvSpPr>
            <a:spLocks noGrp="1" noChangeArrowheads="1"/>
          </p:cNvSpPr>
          <p:nvPr>
            <p:ph idx="1"/>
          </p:nvPr>
        </p:nvSpPr>
        <p:spPr/>
        <p:txBody>
          <a:bodyPr/>
          <a:lstStyle/>
          <a:p>
            <a:pPr eaLnBrk="1" hangingPunct="1"/>
            <a:endParaRPr lang="en-US" altLang="en-US" smtClean="0"/>
          </a:p>
        </p:txBody>
      </p:sp>
      <p:sp>
        <p:nvSpPr>
          <p:cNvPr id="81922" name="Rectangle 2"/>
          <p:cNvSpPr>
            <a:spLocks noGrp="1" noChangeArrowheads="1"/>
          </p:cNvSpPr>
          <p:nvPr>
            <p:ph type="title"/>
          </p:nvPr>
        </p:nvSpPr>
        <p:spPr/>
        <p:txBody>
          <a:bodyPr>
            <a:normAutofit fontScale="90000"/>
          </a:bodyPr>
          <a:lstStyle/>
          <a:p>
            <a:pPr eaLnBrk="1" fontAlgn="auto" hangingPunct="1">
              <a:spcAft>
                <a:spcPts val="0"/>
              </a:spcAft>
              <a:defRPr/>
            </a:pPr>
            <a:r>
              <a:rPr lang="en-US" dirty="0" err="1">
                <a:effectLst/>
                <a:latin typeface="Times New Roman" pitchFamily="18" charset="0"/>
                <a:cs typeface="Times New Roman" pitchFamily="18" charset="0"/>
              </a:rPr>
              <a:t>Directoscopy</a:t>
            </a:r>
            <a:r>
              <a:rPr lang="en-US" dirty="0">
                <a:effectLst/>
                <a:latin typeface="Times New Roman" pitchFamily="18" charset="0"/>
                <a:cs typeface="Times New Roman" pitchFamily="18" charset="0"/>
              </a:rPr>
              <a:t> and </a:t>
            </a:r>
            <a:r>
              <a:rPr lang="en-US" dirty="0" err="1">
                <a:effectLst/>
                <a:latin typeface="Times New Roman" pitchFamily="18" charset="0"/>
                <a:cs typeface="Times New Roman" pitchFamily="18" charset="0"/>
              </a:rPr>
              <a:t>microlaryngoscopy</a:t>
            </a:r>
            <a:endParaRPr lang="en-US" dirty="0" smtClean="0">
              <a:effectLst/>
            </a:endParaRPr>
          </a:p>
        </p:txBody>
      </p:sp>
      <p:pic>
        <p:nvPicPr>
          <p:cNvPr id="50180" name="Picture 4" descr="slike oRL 00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413" y="1557338"/>
            <a:ext cx="4191000" cy="530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62798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latin typeface="Times New Roman" pitchFamily="18" charset="0"/>
                <a:cs typeface="Times New Roman" pitchFamily="18" charset="0"/>
              </a:rPr>
              <a:t>Congenital malformations of the larynx</a:t>
            </a:r>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6419305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a:bodyPr>
          <a:lstStyle/>
          <a:p>
            <a:r>
              <a:rPr lang="en-US" dirty="0">
                <a:latin typeface="Times New Roman" pitchFamily="18" charset="0"/>
                <a:cs typeface="Times New Roman" pitchFamily="18" charset="0"/>
              </a:rPr>
              <a:t>Isolated or associated with malformations of other organs</a:t>
            </a:r>
          </a:p>
          <a:p>
            <a:r>
              <a:rPr lang="en-US" dirty="0">
                <a:latin typeface="Times New Roman" pitchFamily="18" charset="0"/>
                <a:cs typeface="Times New Roman" pitchFamily="18" charset="0"/>
              </a:rPr>
              <a:t>The most common and the most clinically important </a:t>
            </a:r>
            <a:r>
              <a:rPr lang="en-US" dirty="0" smtClean="0">
                <a:latin typeface="Times New Roman" pitchFamily="18" charset="0"/>
                <a:cs typeface="Times New Roman" pitchFamily="18" charset="0"/>
              </a:rPr>
              <a:t>are: </a:t>
            </a:r>
            <a:r>
              <a:rPr lang="en-US" dirty="0" err="1" smtClean="0">
                <a:latin typeface="Times New Roman" pitchFamily="18" charset="0"/>
                <a:cs typeface="Times New Roman" pitchFamily="18" charset="0"/>
              </a:rPr>
              <a:t>Laryngomalacia</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and vocal </a:t>
            </a:r>
            <a:r>
              <a:rPr lang="en-US" dirty="0" smtClean="0">
                <a:latin typeface="Times New Roman" pitchFamily="18" charset="0"/>
                <a:cs typeface="Times New Roman" pitchFamily="18" charset="0"/>
              </a:rPr>
              <a:t>fold paresis </a:t>
            </a:r>
            <a:r>
              <a:rPr lang="en-US" dirty="0">
                <a:latin typeface="Times New Roman" pitchFamily="18" charset="0"/>
                <a:cs typeface="Times New Roman" pitchFamily="18" charset="0"/>
              </a:rPr>
              <a:t>and paralysis</a:t>
            </a:r>
          </a:p>
          <a:p>
            <a:r>
              <a:rPr lang="en-US" dirty="0">
                <a:latin typeface="Times New Roman" pitchFamily="18" charset="0"/>
                <a:cs typeface="Times New Roman" pitchFamily="18" charset="0"/>
              </a:rPr>
              <a:t>Less common are:</a:t>
            </a:r>
          </a:p>
          <a:p>
            <a:r>
              <a:rPr lang="en-US" dirty="0" err="1">
                <a:latin typeface="Times New Roman" pitchFamily="18" charset="0"/>
                <a:cs typeface="Times New Roman" pitchFamily="18" charset="0"/>
              </a:rPr>
              <a:t>Atresias</a:t>
            </a:r>
            <a:r>
              <a:rPr lang="en-US" dirty="0">
                <a:latin typeface="Times New Roman" pitchFamily="18" charset="0"/>
                <a:cs typeface="Times New Roman" pitchFamily="18" charset="0"/>
              </a:rPr>
              <a:t> and membranes</a:t>
            </a:r>
          </a:p>
          <a:p>
            <a:r>
              <a:rPr lang="en-US" dirty="0">
                <a:latin typeface="Times New Roman" pitchFamily="18" charset="0"/>
                <a:cs typeface="Times New Roman" pitchFamily="18" charset="0"/>
              </a:rPr>
              <a:t>Cysts and </a:t>
            </a:r>
            <a:r>
              <a:rPr lang="en-US" dirty="0" err="1">
                <a:latin typeface="Times New Roman" pitchFamily="18" charset="0"/>
                <a:cs typeface="Times New Roman" pitchFamily="18" charset="0"/>
              </a:rPr>
              <a:t>laryngoceles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Subglottic stenosis</a:t>
            </a:r>
          </a:p>
          <a:p>
            <a:r>
              <a:rPr lang="en-US" dirty="0">
                <a:latin typeface="Times New Roman" pitchFamily="18" charset="0"/>
                <a:cs typeface="Times New Roman" pitchFamily="18" charset="0"/>
              </a:rPr>
              <a:t>Subglottic congenital tumors</a:t>
            </a:r>
          </a:p>
          <a:p>
            <a:r>
              <a:rPr lang="en-US" dirty="0">
                <a:latin typeface="Times New Roman" pitchFamily="18" charset="0"/>
                <a:cs typeface="Times New Roman" pitchFamily="18" charset="0"/>
              </a:rPr>
              <a:t>Very rare</a:t>
            </a:r>
          </a:p>
          <a:p>
            <a:r>
              <a:rPr lang="en-US" dirty="0">
                <a:latin typeface="Times New Roman" pitchFamily="18" charset="0"/>
                <a:cs typeface="Times New Roman" pitchFamily="18" charset="0"/>
              </a:rPr>
              <a:t>Cleft of the larynx</a:t>
            </a:r>
            <a:endParaRPr lang="x-none" dirty="0" smtClean="0">
              <a:latin typeface="Times New Roman" pitchFamily="18" charset="0"/>
              <a:cs typeface="Times New Roman" pitchFamily="18" charset="0"/>
            </a:endParaRPr>
          </a:p>
        </p:txBody>
      </p:sp>
      <p:sp>
        <p:nvSpPr>
          <p:cNvPr id="3" name="Title 2"/>
          <p:cNvSpPr>
            <a:spLocks noGrp="1"/>
          </p:cNvSpPr>
          <p:nvPr>
            <p:ph type="title"/>
          </p:nvPr>
        </p:nvSpPr>
        <p:spPr/>
        <p:txBody>
          <a:bodyPr>
            <a:normAutofit fontScale="90000"/>
          </a:bodyPr>
          <a:lstStyle/>
          <a:p>
            <a:r>
              <a:rPr lang="en-US" dirty="0">
                <a:latin typeface="Times New Roman" pitchFamily="18" charset="0"/>
                <a:cs typeface="Times New Roman" pitchFamily="18" charset="0"/>
              </a:rPr>
              <a:t>Congenital malformations of the larynx</a:t>
            </a:r>
          </a:p>
        </p:txBody>
      </p:sp>
    </p:spTree>
    <p:extLst>
      <p:ext uri="{BB962C8B-B14F-4D97-AF65-F5344CB8AC3E}">
        <p14:creationId xmlns:p14="http://schemas.microsoft.com/office/powerpoint/2010/main" val="2214325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All congenital malformations have three </a:t>
            </a:r>
            <a:r>
              <a:rPr lang="en-US" dirty="0" smtClean="0">
                <a:latin typeface="Times New Roman" pitchFamily="18" charset="0"/>
                <a:cs typeface="Times New Roman" pitchFamily="18" charset="0"/>
              </a:rPr>
              <a:t>main symptoms</a:t>
            </a:r>
            <a:r>
              <a:rPr lang="en-US" dirty="0">
                <a:latin typeface="Times New Roman" pitchFamily="18" charset="0"/>
                <a:cs typeface="Times New Roman" pitchFamily="18" charset="0"/>
              </a:rPr>
              <a:t>:</a:t>
            </a:r>
          </a:p>
          <a:p>
            <a:r>
              <a:rPr lang="en-US" dirty="0" err="1">
                <a:latin typeface="Times New Roman" pitchFamily="18" charset="0"/>
                <a:cs typeface="Times New Roman" pitchFamily="18" charset="0"/>
              </a:rPr>
              <a:t>dyspnoea</a:t>
            </a:r>
            <a:r>
              <a:rPr lang="en-US" dirty="0">
                <a:latin typeface="Times New Roman" pitchFamily="18" charset="0"/>
                <a:cs typeface="Times New Roman" pitchFamily="18" charset="0"/>
              </a:rPr>
              <a:t>,</a:t>
            </a:r>
          </a:p>
          <a:p>
            <a:r>
              <a:rPr lang="en-US" dirty="0">
                <a:latin typeface="Times New Roman" pitchFamily="18" charset="0"/>
                <a:cs typeface="Times New Roman" pitchFamily="18" charset="0"/>
              </a:rPr>
              <a:t>dysphonia,</a:t>
            </a:r>
          </a:p>
          <a:p>
            <a:r>
              <a:rPr lang="en-US" dirty="0" smtClean="0">
                <a:latin typeface="Times New Roman" pitchFamily="18" charset="0"/>
                <a:cs typeface="Times New Roman" pitchFamily="18" charset="0"/>
              </a:rPr>
              <a:t>dysphagia</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normAutofit fontScale="90000"/>
          </a:bodyPr>
          <a:lstStyle/>
          <a:p>
            <a:r>
              <a:rPr lang="en-US" dirty="0">
                <a:latin typeface="Times New Roman" pitchFamily="18" charset="0"/>
                <a:cs typeface="Times New Roman" pitchFamily="18" charset="0"/>
              </a:rPr>
              <a:t>Congenital malformations of the larynx</a:t>
            </a:r>
            <a:endParaRPr lang="en-US" dirty="0"/>
          </a:p>
        </p:txBody>
      </p:sp>
    </p:spTree>
    <p:extLst>
      <p:ext uri="{BB962C8B-B14F-4D97-AF65-F5344CB8AC3E}">
        <p14:creationId xmlns:p14="http://schemas.microsoft.com/office/powerpoint/2010/main" val="21813888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latin typeface="Times New Roman" pitchFamily="18" charset="0"/>
                <a:cs typeface="Times New Roman" pitchFamily="18" charset="0"/>
              </a:rPr>
              <a:t>congenital softening of the tissues of the larynx</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especially the epiglottis and arytenoid</a:t>
            </a:r>
          </a:p>
          <a:p>
            <a:r>
              <a:rPr lang="en-US" dirty="0">
                <a:latin typeface="Times New Roman" pitchFamily="18" charset="0"/>
                <a:cs typeface="Times New Roman" pitchFamily="18" charset="0"/>
              </a:rPr>
              <a:t>75% of all congenital malformations of the larynx</a:t>
            </a:r>
          </a:p>
          <a:p>
            <a:r>
              <a:rPr lang="en-US" dirty="0">
                <a:latin typeface="Times New Roman" pitchFamily="18" charset="0"/>
                <a:cs typeface="Times New Roman" pitchFamily="18" charset="0"/>
              </a:rPr>
              <a:t>Etiology</a:t>
            </a:r>
          </a:p>
          <a:p>
            <a:r>
              <a:rPr lang="en-US" dirty="0">
                <a:latin typeface="Times New Roman" pitchFamily="18" charset="0"/>
                <a:cs typeface="Times New Roman" pitchFamily="18" charset="0"/>
              </a:rPr>
              <a:t>A disorder of calcium metabolism that leads to weakness of the </a:t>
            </a:r>
            <a:r>
              <a:rPr lang="en-US" dirty="0" err="1">
                <a:latin typeface="Times New Roman" pitchFamily="18" charset="0"/>
                <a:cs typeface="Times New Roman" pitchFamily="18" charset="0"/>
              </a:rPr>
              <a:t>supraglottic</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region, </a:t>
            </a:r>
            <a:r>
              <a:rPr lang="en-US" dirty="0">
                <a:latin typeface="Times New Roman" pitchFamily="18" charset="0"/>
                <a:cs typeface="Times New Roman" pitchFamily="18" charset="0"/>
              </a:rPr>
              <a:t>especially the epiglottis</a:t>
            </a:r>
          </a:p>
          <a:p>
            <a:r>
              <a:rPr lang="en-US" dirty="0">
                <a:latin typeface="Times New Roman" pitchFamily="18" charset="0"/>
                <a:cs typeface="Times New Roman" pitchFamily="18" charset="0"/>
              </a:rPr>
              <a:t>The larynx is infantile, the epiglottis is Ώ-shaped, the </a:t>
            </a:r>
            <a:r>
              <a:rPr lang="en-US" dirty="0" err="1">
                <a:latin typeface="Times New Roman" pitchFamily="18" charset="0"/>
                <a:cs typeface="Times New Roman" pitchFamily="18" charset="0"/>
              </a:rPr>
              <a:t>aryepiglottic</a:t>
            </a:r>
            <a:r>
              <a:rPr lang="en-US" dirty="0">
                <a:latin typeface="Times New Roman" pitchFamily="18" charset="0"/>
                <a:cs typeface="Times New Roman" pitchFamily="18" charset="0"/>
              </a:rPr>
              <a:t> folds are </a:t>
            </a:r>
            <a:r>
              <a:rPr lang="en-US" dirty="0" smtClean="0">
                <a:latin typeface="Times New Roman" pitchFamily="18" charset="0"/>
                <a:cs typeface="Times New Roman" pitchFamily="18" charset="0"/>
              </a:rPr>
              <a:t>close to each other, the laryngeal inlet is </a:t>
            </a:r>
            <a:r>
              <a:rPr lang="en-US" dirty="0">
                <a:latin typeface="Times New Roman" pitchFamily="18" charset="0"/>
                <a:cs typeface="Times New Roman" pitchFamily="18" charset="0"/>
              </a:rPr>
              <a:t>narrowed</a:t>
            </a:r>
          </a:p>
        </p:txBody>
      </p:sp>
      <p:sp>
        <p:nvSpPr>
          <p:cNvPr id="3" name="Title 2"/>
          <p:cNvSpPr>
            <a:spLocks noGrp="1"/>
          </p:cNvSpPr>
          <p:nvPr>
            <p:ph type="title"/>
          </p:nvPr>
        </p:nvSpPr>
        <p:spPr/>
        <p:txBody>
          <a:bodyPr/>
          <a:lstStyle/>
          <a:p>
            <a:r>
              <a:rPr lang="en-US" dirty="0" err="1">
                <a:latin typeface="Times New Roman" pitchFamily="18" charset="0"/>
                <a:cs typeface="Times New Roman" pitchFamily="18" charset="0"/>
              </a:rPr>
              <a:t>Laryngomalacia</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3464774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a:p>
        </p:txBody>
      </p:sp>
      <p:pic>
        <p:nvPicPr>
          <p:cNvPr id="1026" name="Picture 2" descr="Ð ÐµÐ·ÑÐ»ÑÐ°Ñ ÑÐ»Ð¸ÐºÐ° Ð·Ð° laringomalacija beba"/>
          <p:cNvPicPr>
            <a:picLocks noChangeAspect="1" noChangeArrowheads="1"/>
          </p:cNvPicPr>
          <p:nvPr/>
        </p:nvPicPr>
        <p:blipFill>
          <a:blip r:embed="rId2"/>
          <a:srcRect/>
          <a:stretch>
            <a:fillRect/>
          </a:stretch>
        </p:blipFill>
        <p:spPr bwMode="auto">
          <a:xfrm>
            <a:off x="1143000" y="914400"/>
            <a:ext cx="6858000" cy="4343400"/>
          </a:xfrm>
          <a:prstGeom prst="rect">
            <a:avLst/>
          </a:prstGeom>
          <a:noFill/>
        </p:spPr>
      </p:pic>
    </p:spTree>
    <p:extLst>
      <p:ext uri="{BB962C8B-B14F-4D97-AF65-F5344CB8AC3E}">
        <p14:creationId xmlns:p14="http://schemas.microsoft.com/office/powerpoint/2010/main" val="213491915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a:p>
        </p:txBody>
      </p:sp>
      <p:pic>
        <p:nvPicPr>
          <p:cNvPr id="19458" name="Picture 2" descr="Ð ÐµÐ·ÑÐ»ÑÐ°Ñ ÑÐ»Ð¸ÐºÐ° Ð·Ð° laringomalacija"/>
          <p:cNvPicPr>
            <a:picLocks noChangeAspect="1" noChangeArrowheads="1"/>
          </p:cNvPicPr>
          <p:nvPr/>
        </p:nvPicPr>
        <p:blipFill>
          <a:blip r:embed="rId2"/>
          <a:srcRect/>
          <a:stretch>
            <a:fillRect/>
          </a:stretch>
        </p:blipFill>
        <p:spPr bwMode="auto">
          <a:xfrm>
            <a:off x="762000" y="1219200"/>
            <a:ext cx="7010400" cy="4048125"/>
          </a:xfrm>
          <a:prstGeom prst="rect">
            <a:avLst/>
          </a:prstGeom>
          <a:noFill/>
        </p:spPr>
      </p:pic>
    </p:spTree>
    <p:extLst>
      <p:ext uri="{BB962C8B-B14F-4D97-AF65-F5344CB8AC3E}">
        <p14:creationId xmlns:p14="http://schemas.microsoft.com/office/powerpoint/2010/main" val="9681478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Times New Roman" pitchFamily="18" charset="0"/>
                <a:cs typeface="Times New Roman" pitchFamily="18" charset="0"/>
              </a:rPr>
              <a:t>Internal and external musculature (extrinsic and intrinsic)</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Short, </a:t>
            </a:r>
            <a:r>
              <a:rPr lang="en-US" dirty="0" smtClean="0">
                <a:latin typeface="Times New Roman" pitchFamily="18" charset="0"/>
                <a:cs typeface="Times New Roman" pitchFamily="18" charset="0"/>
              </a:rPr>
              <a:t>striated muscles, attached </a:t>
            </a:r>
            <a:r>
              <a:rPr lang="en-US" dirty="0">
                <a:latin typeface="Times New Roman" pitchFamily="18" charset="0"/>
                <a:cs typeface="Times New Roman" pitchFamily="18" charset="0"/>
              </a:rPr>
              <a:t>to the cartilages of the </a:t>
            </a:r>
            <a:r>
              <a:rPr lang="en-US" dirty="0" smtClean="0">
                <a:latin typeface="Times New Roman" pitchFamily="18" charset="0"/>
                <a:cs typeface="Times New Roman" pitchFamily="18" charset="0"/>
              </a:rPr>
              <a:t>larynx</a:t>
            </a:r>
          </a:p>
          <a:p>
            <a:r>
              <a:rPr lang="en-US" dirty="0" smtClean="0">
                <a:latin typeface="Times New Roman" pitchFamily="18" charset="0"/>
                <a:cs typeface="Times New Roman" pitchFamily="18" charset="0"/>
              </a:rPr>
              <a:t>Vocal fold tensors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m.vocalis</a:t>
            </a:r>
            <a:r>
              <a:rPr lang="en-US" dirty="0">
                <a:latin typeface="Times New Roman" pitchFamily="18" charset="0"/>
                <a:cs typeface="Times New Roman" pitchFamily="18" charset="0"/>
              </a:rPr>
              <a:t> and </a:t>
            </a:r>
            <a:r>
              <a:rPr lang="en-US" dirty="0" err="1">
                <a:latin typeface="Times New Roman" pitchFamily="18" charset="0"/>
                <a:cs typeface="Times New Roman" pitchFamily="18" charset="0"/>
              </a:rPr>
              <a:t>m.crycothyroideus</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Vocal fold adductors: </a:t>
            </a:r>
            <a:r>
              <a:rPr lang="en-US" dirty="0">
                <a:latin typeface="Times New Roman" pitchFamily="18" charset="0"/>
                <a:cs typeface="Times New Roman" pitchFamily="18" charset="0"/>
              </a:rPr>
              <a:t>m. </a:t>
            </a:r>
            <a:r>
              <a:rPr lang="en-US" dirty="0" err="1">
                <a:latin typeface="Times New Roman" pitchFamily="18" charset="0"/>
                <a:cs typeface="Times New Roman" pitchFamily="18" charset="0"/>
              </a:rPr>
              <a:t>crycothyroideus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lateralis</a:t>
            </a:r>
            <a:r>
              <a:rPr lang="en-US" dirty="0">
                <a:latin typeface="Times New Roman" pitchFamily="18" charset="0"/>
                <a:cs typeface="Times New Roman" pitchFamily="18" charset="0"/>
              </a:rPr>
              <a:t>, m. </a:t>
            </a:r>
            <a:r>
              <a:rPr lang="en-US" dirty="0" err="1">
                <a:latin typeface="Times New Roman" pitchFamily="18" charset="0"/>
                <a:cs typeface="Times New Roman" pitchFamily="18" charset="0"/>
              </a:rPr>
              <a:t>arythenoideus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obliqus</a:t>
            </a:r>
            <a:r>
              <a:rPr lang="en-US" dirty="0">
                <a:latin typeface="Times New Roman" pitchFamily="18" charset="0"/>
                <a:cs typeface="Times New Roman" pitchFamily="18" charset="0"/>
              </a:rPr>
              <a:t>, m. </a:t>
            </a:r>
            <a:r>
              <a:rPr lang="en-US" dirty="0" err="1">
                <a:latin typeface="Times New Roman" pitchFamily="18" charset="0"/>
                <a:cs typeface="Times New Roman" pitchFamily="18" charset="0"/>
              </a:rPr>
              <a:t>transversus</a:t>
            </a:r>
            <a:r>
              <a:rPr lang="en-US" dirty="0">
                <a:latin typeface="Times New Roman" pitchFamily="18" charset="0"/>
                <a:cs typeface="Times New Roman" pitchFamily="18" charset="0"/>
              </a:rPr>
              <a:t> and m. </a:t>
            </a:r>
            <a:r>
              <a:rPr lang="en-US" dirty="0" err="1">
                <a:latin typeface="Times New Roman" pitchFamily="18" charset="0"/>
                <a:cs typeface="Times New Roman" pitchFamily="18" charset="0"/>
              </a:rPr>
              <a:t>thyroaritenoideus</a:t>
            </a:r>
            <a:r>
              <a:rPr lang="en-US" dirty="0">
                <a:latin typeface="Times New Roman" pitchFamily="18" charset="0"/>
                <a:cs typeface="Times New Roman" pitchFamily="18" charset="0"/>
              </a:rPr>
              <a:t> posterior</a:t>
            </a:r>
          </a:p>
          <a:p>
            <a:r>
              <a:rPr lang="en-US" dirty="0">
                <a:latin typeface="Times New Roman" pitchFamily="18" charset="0"/>
                <a:cs typeface="Times New Roman" pitchFamily="18" charset="0"/>
              </a:rPr>
              <a:t>Vocal </a:t>
            </a:r>
            <a:r>
              <a:rPr lang="en-US" dirty="0" smtClean="0">
                <a:latin typeface="Times New Roman" pitchFamily="18" charset="0"/>
                <a:cs typeface="Times New Roman" pitchFamily="18" charset="0"/>
              </a:rPr>
              <a:t>fold abductor: </a:t>
            </a:r>
            <a:r>
              <a:rPr lang="en-US" dirty="0" err="1">
                <a:latin typeface="Times New Roman" pitchFamily="18" charset="0"/>
                <a:cs typeface="Times New Roman" pitchFamily="18" charset="0"/>
              </a:rPr>
              <a:t>m.crycoarythenoideus</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normAutofit/>
          </a:bodyPr>
          <a:lstStyle/>
          <a:p>
            <a:r>
              <a:rPr lang="en-US" dirty="0" smtClean="0">
                <a:latin typeface="Times New Roman" pitchFamily="18" charset="0"/>
                <a:cs typeface="Times New Roman" pitchFamily="18" charset="0"/>
              </a:rPr>
              <a:t>Laryngeal muscles</a:t>
            </a:r>
            <a:endParaRPr lang="en-US" dirty="0">
              <a:latin typeface="Times New Roman" pitchFamily="18" charset="0"/>
              <a:cs typeface="Times New Roman" pitchFamily="18" charset="0"/>
            </a:endParaRPr>
          </a:p>
        </p:txBody>
      </p:sp>
      <p:pic>
        <p:nvPicPr>
          <p:cNvPr id="4" name="Picture 4" descr="Ð¡ÑÐ¾Ð´Ð½Ð° ÑÐ»Ð¸ÐºÐ°"/>
          <p:cNvPicPr>
            <a:picLocks noChangeAspect="1" noChangeArrowheads="1"/>
          </p:cNvPicPr>
          <p:nvPr/>
        </p:nvPicPr>
        <p:blipFill>
          <a:blip r:embed="rId2" cstate="print"/>
          <a:srcRect/>
          <a:stretch>
            <a:fillRect/>
          </a:stretch>
        </p:blipFill>
        <p:spPr bwMode="auto">
          <a:xfrm flipH="1">
            <a:off x="6934200" y="4572000"/>
            <a:ext cx="2053856" cy="1809750"/>
          </a:xfrm>
          <a:prstGeom prst="rect">
            <a:avLst/>
          </a:prstGeom>
          <a:noFill/>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Inspiratory stridor, immediately after birth (less often) or after 2-3 weeks which is more common,</a:t>
            </a:r>
          </a:p>
          <a:p>
            <a:r>
              <a:rPr lang="en-US" dirty="0">
                <a:latin typeface="Times New Roman" pitchFamily="18" charset="0"/>
                <a:cs typeface="Times New Roman" pitchFamily="18" charset="0"/>
              </a:rPr>
              <a:t>Sometimes cyanosis</a:t>
            </a:r>
          </a:p>
          <a:p>
            <a:r>
              <a:rPr lang="en-US" dirty="0">
                <a:latin typeface="Times New Roman" pitchFamily="18" charset="0"/>
                <a:cs typeface="Times New Roman" pitchFamily="18" charset="0"/>
              </a:rPr>
              <a:t>Symptoms are more pronounced when crying, excited or while eating</a:t>
            </a:r>
          </a:p>
          <a:p>
            <a:r>
              <a:rPr lang="en-US" dirty="0">
                <a:latin typeface="Times New Roman" pitchFamily="18" charset="0"/>
                <a:cs typeface="Times New Roman" pitchFamily="18" charset="0"/>
              </a:rPr>
              <a:t>The voice is unchanged</a:t>
            </a: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Clinical presentation</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5575962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Anamnesis, direct or fiber </a:t>
            </a:r>
            <a:r>
              <a:rPr lang="en-US">
                <a:latin typeface="Times New Roman" pitchFamily="18" charset="0"/>
                <a:cs typeface="Times New Roman" pitchFamily="18" charset="0"/>
              </a:rPr>
              <a:t>laryngoscopy </a:t>
            </a:r>
            <a:endParaRPr lang="en-US" smtClean="0">
              <a:latin typeface="Times New Roman" pitchFamily="18" charset="0"/>
              <a:cs typeface="Times New Roman" pitchFamily="18" charset="0"/>
            </a:endParaRPr>
          </a:p>
          <a:p>
            <a:r>
              <a:rPr lang="en-US" smtClean="0">
                <a:latin typeface="Times New Roman" pitchFamily="18" charset="0"/>
                <a:cs typeface="Times New Roman" pitchFamily="18" charset="0"/>
              </a:rPr>
              <a:t>Differential </a:t>
            </a:r>
            <a:r>
              <a:rPr lang="en-US" dirty="0">
                <a:latin typeface="Times New Roman" pitchFamily="18" charset="0"/>
                <a:cs typeface="Times New Roman" pitchFamily="18" charset="0"/>
              </a:rPr>
              <a:t>diagnosis</a:t>
            </a:r>
          </a:p>
          <a:p>
            <a:r>
              <a:rPr lang="en-US" dirty="0">
                <a:latin typeface="Times New Roman" pitchFamily="18" charset="0"/>
                <a:cs typeface="Times New Roman" pitchFamily="18" charset="0"/>
              </a:rPr>
              <a:t> other congenital malformations, foreign bodies, injuries, tumors</a:t>
            </a:r>
          </a:p>
        </p:txBody>
      </p:sp>
      <p:sp>
        <p:nvSpPr>
          <p:cNvPr id="3" name="Title 2"/>
          <p:cNvSpPr>
            <a:spLocks noGrp="1"/>
          </p:cNvSpPr>
          <p:nvPr>
            <p:ph type="title"/>
          </p:nvPr>
        </p:nvSpPr>
        <p:spPr/>
        <p:txBody>
          <a:bodyPr>
            <a:normAutofit fontScale="90000"/>
          </a:bodyPr>
          <a:lstStyle/>
          <a:p>
            <a:r>
              <a:rPr lang="en-US" dirty="0">
                <a:latin typeface="Times New Roman" pitchFamily="18" charset="0"/>
                <a:cs typeface="Times New Roman" pitchFamily="18" charset="0"/>
              </a:rPr>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Diagnosis and differential diagnosis</a:t>
            </a:r>
          </a:p>
        </p:txBody>
      </p:sp>
    </p:spTree>
    <p:extLst>
      <p:ext uri="{BB962C8B-B14F-4D97-AF65-F5344CB8AC3E}">
        <p14:creationId xmlns:p14="http://schemas.microsoft.com/office/powerpoint/2010/main" val="38238943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Careful observation</a:t>
            </a:r>
          </a:p>
          <a:p>
            <a:r>
              <a:rPr lang="en-US" dirty="0">
                <a:latin typeface="Times New Roman" pitchFamily="18" charset="0"/>
                <a:cs typeface="Times New Roman" pitchFamily="18" charset="0"/>
              </a:rPr>
              <a:t>Informing parents about monitoring and calming the child, </a:t>
            </a:r>
            <a:r>
              <a:rPr lang="en-US" dirty="0" smtClean="0">
                <a:latin typeface="Times New Roman" pitchFamily="18" charset="0"/>
                <a:cs typeface="Times New Roman" pitchFamily="18" charset="0"/>
              </a:rPr>
              <a:t>feeding advice (more </a:t>
            </a:r>
            <a:r>
              <a:rPr lang="en-US" dirty="0">
                <a:latin typeface="Times New Roman" pitchFamily="18" charset="0"/>
                <a:cs typeface="Times New Roman" pitchFamily="18" charset="0"/>
              </a:rPr>
              <a:t>frequent and shorter feedings, food rich in vitamins, especially vitamin D, </a:t>
            </a:r>
            <a:r>
              <a:rPr lang="en-US" dirty="0" smtClean="0">
                <a:latin typeface="Times New Roman" pitchFamily="18" charset="0"/>
                <a:cs typeface="Times New Roman" pitchFamily="18" charset="0"/>
              </a:rPr>
              <a:t>positioning </a:t>
            </a:r>
            <a:r>
              <a:rPr lang="en-US" dirty="0">
                <a:latin typeface="Times New Roman" pitchFamily="18" charset="0"/>
                <a:cs typeface="Times New Roman" pitchFamily="18" charset="0"/>
              </a:rPr>
              <a:t>of the child </a:t>
            </a:r>
            <a:r>
              <a:rPr lang="en-US" dirty="0" smtClean="0">
                <a:latin typeface="Times New Roman" pitchFamily="18" charset="0"/>
                <a:cs typeface="Times New Roman" pitchFamily="18" charset="0"/>
              </a:rPr>
              <a:t>to prevent aspiration)</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Rarely, temporary intubation, </a:t>
            </a:r>
            <a:r>
              <a:rPr lang="en-US" dirty="0" smtClean="0">
                <a:latin typeface="Times New Roman" pitchFamily="18" charset="0"/>
                <a:cs typeface="Times New Roman" pitchFamily="18" charset="0"/>
              </a:rPr>
              <a:t>or laser </a:t>
            </a:r>
            <a:r>
              <a:rPr lang="en-US" dirty="0">
                <a:latin typeface="Times New Roman" pitchFamily="18" charset="0"/>
                <a:cs typeface="Times New Roman" pitchFamily="18" charset="0"/>
              </a:rPr>
              <a:t>resection of the epiglottis and part of the arytenoid </a:t>
            </a:r>
            <a:r>
              <a:rPr lang="en-US" dirty="0" smtClean="0">
                <a:latin typeface="Times New Roman" pitchFamily="18" charset="0"/>
                <a:cs typeface="Times New Roman" pitchFamily="18" charset="0"/>
              </a:rPr>
              <a:t>to </a:t>
            </a:r>
            <a:r>
              <a:rPr lang="en-US" dirty="0">
                <a:latin typeface="Times New Roman" pitchFamily="18" charset="0"/>
                <a:cs typeface="Times New Roman" pitchFamily="18" charset="0"/>
              </a:rPr>
              <a:t>expand the breathing space.</a:t>
            </a:r>
          </a:p>
        </p:txBody>
      </p:sp>
      <p:sp>
        <p:nvSpPr>
          <p:cNvPr id="3" name="Title 2"/>
          <p:cNvSpPr>
            <a:spLocks noGrp="1"/>
          </p:cNvSpPr>
          <p:nvPr>
            <p:ph type="title"/>
          </p:nvPr>
        </p:nvSpPr>
        <p:spPr/>
        <p:txBody>
          <a:bodyPr/>
          <a:lstStyle/>
          <a:p>
            <a:r>
              <a:rPr lang="en-US" dirty="0" smtClean="0"/>
              <a:t>Therapy</a:t>
            </a:r>
            <a:endParaRPr lang="en-US" dirty="0"/>
          </a:p>
        </p:txBody>
      </p:sp>
    </p:spTree>
    <p:extLst>
      <p:ext uri="{BB962C8B-B14F-4D97-AF65-F5344CB8AC3E}">
        <p14:creationId xmlns:p14="http://schemas.microsoft.com/office/powerpoint/2010/main" val="5801113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Partial or complete immobility of the vocal </a:t>
            </a:r>
            <a:r>
              <a:rPr lang="en-US" dirty="0" smtClean="0">
                <a:latin typeface="Times New Roman" pitchFamily="18" charset="0"/>
                <a:cs typeface="Times New Roman" pitchFamily="18" charset="0"/>
              </a:rPr>
              <a:t>folds, </a:t>
            </a:r>
            <a:r>
              <a:rPr lang="en-US" dirty="0">
                <a:latin typeface="Times New Roman" pitchFamily="18" charset="0"/>
                <a:cs typeface="Times New Roman" pitchFamily="18" charset="0"/>
              </a:rPr>
              <a:t>as a result of temporary or permanent damage to the </a:t>
            </a:r>
            <a:r>
              <a:rPr lang="en-US" dirty="0" err="1" smtClean="0">
                <a:latin typeface="Times New Roman" pitchFamily="18" charset="0"/>
                <a:cs typeface="Times New Roman" pitchFamily="18" charset="0"/>
              </a:rPr>
              <a:t>vagus</a:t>
            </a:r>
            <a:r>
              <a:rPr lang="en-US" dirty="0" smtClean="0">
                <a:latin typeface="Times New Roman" pitchFamily="18" charset="0"/>
                <a:cs typeface="Times New Roman" pitchFamily="18" charset="0"/>
              </a:rPr>
              <a:t> nerve </a:t>
            </a:r>
            <a:r>
              <a:rPr lang="en-US" dirty="0">
                <a:latin typeface="Times New Roman" pitchFamily="18" charset="0"/>
                <a:cs typeface="Times New Roman" pitchFamily="18" charset="0"/>
              </a:rPr>
              <a:t>and its upper branches or the central nervous system</a:t>
            </a:r>
          </a:p>
          <a:p>
            <a:r>
              <a:rPr lang="en-US" dirty="0">
                <a:latin typeface="Times New Roman" pitchFamily="18" charset="0"/>
                <a:cs typeface="Times New Roman" pitchFamily="18" charset="0"/>
              </a:rPr>
              <a:t>They make up 15% of all congenital malformations of the larynx</a:t>
            </a:r>
          </a:p>
          <a:p>
            <a:r>
              <a:rPr lang="en-US" dirty="0">
                <a:latin typeface="Times New Roman" pitchFamily="18" charset="0"/>
                <a:cs typeface="Times New Roman" pitchFamily="18" charset="0"/>
              </a:rPr>
              <a:t>Unilateral or bilateral</a:t>
            </a:r>
          </a:p>
          <a:p>
            <a:r>
              <a:rPr lang="en-US" dirty="0" smtClean="0">
                <a:latin typeface="Times New Roman" pitchFamily="18" charset="0"/>
                <a:cs typeface="Times New Roman" pitchFamily="18" charset="0"/>
              </a:rPr>
              <a:t>Unilateral </a:t>
            </a:r>
            <a:r>
              <a:rPr lang="en-US" dirty="0">
                <a:latin typeface="Times New Roman" pitchFamily="18" charset="0"/>
                <a:cs typeface="Times New Roman" pitchFamily="18" charset="0"/>
              </a:rPr>
              <a:t>are much more common</a:t>
            </a:r>
          </a:p>
        </p:txBody>
      </p:sp>
      <p:sp>
        <p:nvSpPr>
          <p:cNvPr id="3" name="Title 2"/>
          <p:cNvSpPr>
            <a:spLocks noGrp="1"/>
          </p:cNvSpPr>
          <p:nvPr>
            <p:ph type="title"/>
          </p:nvPr>
        </p:nvSpPr>
        <p:spPr/>
        <p:txBody>
          <a:bodyPr>
            <a:normAutofit/>
          </a:bodyPr>
          <a:lstStyle/>
          <a:p>
            <a:r>
              <a:rPr lang="en-US" dirty="0" smtClean="0">
                <a:latin typeface="Times New Roman" pitchFamily="18" charset="0"/>
                <a:cs typeface="Times New Roman" pitchFamily="18" charset="0"/>
              </a:rPr>
              <a:t>Vocal fold paresis </a:t>
            </a:r>
            <a:r>
              <a:rPr lang="en-US" dirty="0">
                <a:latin typeface="Times New Roman" pitchFamily="18" charset="0"/>
                <a:cs typeface="Times New Roman" pitchFamily="18" charset="0"/>
              </a:rPr>
              <a:t>and </a:t>
            </a:r>
            <a:r>
              <a:rPr lang="en-US" dirty="0" smtClean="0">
                <a:latin typeface="Times New Roman" pitchFamily="18" charset="0"/>
                <a:cs typeface="Times New Roman" pitchFamily="18" charset="0"/>
              </a:rPr>
              <a:t>paralysis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8587093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Times New Roman" pitchFamily="18" charset="0"/>
                <a:cs typeface="Times New Roman" pitchFamily="18" charset="0"/>
              </a:rPr>
              <a:t>Unilateral:</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Difficulties during childbirth, use of instruments </a:t>
            </a:r>
          </a:p>
          <a:p>
            <a:r>
              <a:rPr lang="en-US" dirty="0" smtClean="0">
                <a:latin typeface="Times New Roman" pitchFamily="18" charset="0"/>
                <a:cs typeface="Times New Roman" pitchFamily="18" charset="0"/>
              </a:rPr>
              <a:t>Bilateral:</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A consequence of increased intracranial pressure</a:t>
            </a:r>
          </a:p>
          <a:p>
            <a:r>
              <a:rPr lang="en-US" dirty="0">
                <a:latin typeface="Times New Roman" pitchFamily="18" charset="0"/>
                <a:cs typeface="Times New Roman" pitchFamily="18" charset="0"/>
              </a:rPr>
              <a:t>Cardiovascular anomalies in the neck and middle chest</a:t>
            </a: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Etiology</a:t>
            </a:r>
          </a:p>
        </p:txBody>
      </p:sp>
    </p:spTree>
    <p:extLst>
      <p:ext uri="{BB962C8B-B14F-4D97-AF65-F5344CB8AC3E}">
        <p14:creationId xmlns:p14="http://schemas.microsoft.com/office/powerpoint/2010/main" val="1271200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b="1" dirty="0" smtClean="0">
                <a:latin typeface="Times New Roman" pitchFamily="18" charset="0"/>
                <a:cs typeface="Times New Roman" pitchFamily="18" charset="0"/>
              </a:rPr>
              <a:t>Unilateral</a:t>
            </a:r>
            <a:endParaRPr lang="x-none" b="1" dirty="0" smtClean="0">
              <a:latin typeface="Times New Roman" pitchFamily="18" charset="0"/>
              <a:cs typeface="Times New Roman" pitchFamily="18" charset="0"/>
            </a:endParaRPr>
          </a:p>
          <a:p>
            <a:r>
              <a:rPr lang="en-US" dirty="0">
                <a:latin typeface="Times New Roman" pitchFamily="18" charset="0"/>
                <a:cs typeface="Times New Roman" pitchFamily="18" charset="0"/>
              </a:rPr>
              <a:t>A weak cry</a:t>
            </a:r>
          </a:p>
          <a:p>
            <a:r>
              <a:rPr lang="en-US" dirty="0" smtClean="0">
                <a:latin typeface="Times New Roman" pitchFamily="18" charset="0"/>
                <a:cs typeface="Times New Roman" pitchFamily="18" charset="0"/>
              </a:rPr>
              <a:t>Hoarseness</a:t>
            </a:r>
          </a:p>
          <a:p>
            <a:r>
              <a:rPr lang="en-US" b="1" dirty="0" smtClean="0">
                <a:latin typeface="Times New Roman" pitchFamily="18" charset="0"/>
                <a:cs typeface="Times New Roman" pitchFamily="18" charset="0"/>
              </a:rPr>
              <a:t>Bilateral</a:t>
            </a:r>
            <a:endParaRPr lang="x-none" b="1" dirty="0" smtClean="0">
              <a:latin typeface="Times New Roman" pitchFamily="18" charset="0"/>
              <a:cs typeface="Times New Roman" pitchFamily="18" charset="0"/>
            </a:endParaRPr>
          </a:p>
          <a:p>
            <a:r>
              <a:rPr lang="en-US" dirty="0">
                <a:latin typeface="Times New Roman" pitchFamily="18" charset="0"/>
                <a:cs typeface="Times New Roman" pitchFamily="18" charset="0"/>
              </a:rPr>
              <a:t>Shortness of breath, stridor</a:t>
            </a:r>
          </a:p>
          <a:p>
            <a:r>
              <a:rPr lang="en-US" b="1" dirty="0">
                <a:latin typeface="Times New Roman" pitchFamily="18" charset="0"/>
                <a:cs typeface="Times New Roman" pitchFamily="18" charset="0"/>
              </a:rPr>
              <a:t>Diagnosis</a:t>
            </a:r>
          </a:p>
          <a:p>
            <a:r>
              <a:rPr lang="en-US" dirty="0">
                <a:latin typeface="Times New Roman" pitchFamily="18" charset="0"/>
                <a:cs typeface="Times New Roman" pitchFamily="18" charset="0"/>
              </a:rPr>
              <a:t>Anamnesis, direct or </a:t>
            </a:r>
            <a:r>
              <a:rPr lang="en-US" dirty="0" smtClean="0">
                <a:latin typeface="Times New Roman" pitchFamily="18" charset="0"/>
                <a:cs typeface="Times New Roman" pitchFamily="18" charset="0"/>
              </a:rPr>
              <a:t>flexible laryngoscopy</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Differential diagnosis: other congenital malformations of the larynx, foreign bodies, laryngitis</a:t>
            </a:r>
            <a:endParaRPr lang="x-none" dirty="0" smtClean="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Clinical presentation</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0702944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latin typeface="Times New Roman" pitchFamily="18" charset="0"/>
                <a:cs typeface="Times New Roman" pitchFamily="18" charset="0"/>
              </a:rPr>
              <a:t>Unilateral</a:t>
            </a:r>
            <a:endParaRPr lang="en-US" b="1" dirty="0">
              <a:latin typeface="Times New Roman" pitchFamily="18" charset="0"/>
              <a:cs typeface="Times New Roman" pitchFamily="18" charset="0"/>
            </a:endParaRPr>
          </a:p>
          <a:p>
            <a:r>
              <a:rPr lang="en-US" dirty="0">
                <a:latin typeface="Times New Roman" pitchFamily="18" charset="0"/>
                <a:cs typeface="Times New Roman" pitchFamily="18" charset="0"/>
              </a:rPr>
              <a:t>Most often, they do not require therapy, as most recover spontaneously</a:t>
            </a:r>
          </a:p>
          <a:p>
            <a:r>
              <a:rPr lang="en-US" b="1" dirty="0" smtClean="0">
                <a:latin typeface="Times New Roman" pitchFamily="18" charset="0"/>
                <a:cs typeface="Times New Roman" pitchFamily="18" charset="0"/>
              </a:rPr>
              <a:t>Bilateral</a:t>
            </a:r>
            <a:endParaRPr lang="en-US" b="1" dirty="0">
              <a:latin typeface="Times New Roman" pitchFamily="18" charset="0"/>
              <a:cs typeface="Times New Roman" pitchFamily="18" charset="0"/>
            </a:endParaRPr>
          </a:p>
          <a:p>
            <a:r>
              <a:rPr lang="en-US" dirty="0">
                <a:latin typeface="Times New Roman" pitchFamily="18" charset="0"/>
                <a:cs typeface="Times New Roman" pitchFamily="18" charset="0"/>
              </a:rPr>
              <a:t>They require intubation, later tracheotomy or laser resection </a:t>
            </a:r>
            <a:r>
              <a:rPr lang="en-US" dirty="0" smtClean="0">
                <a:latin typeface="Times New Roman" pitchFamily="18" charset="0"/>
                <a:cs typeface="Times New Roman" pitchFamily="18" charset="0"/>
              </a:rPr>
              <a:t>if </a:t>
            </a:r>
            <a:r>
              <a:rPr lang="en-US" dirty="0">
                <a:latin typeface="Times New Roman" pitchFamily="18" charset="0"/>
                <a:cs typeface="Times New Roman" pitchFamily="18" charset="0"/>
              </a:rPr>
              <a:t>there is no sign of recovery</a:t>
            </a: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Therapy</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83998649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Due to no </a:t>
            </a:r>
            <a:r>
              <a:rPr lang="en-US" dirty="0" smtClean="0">
                <a:latin typeface="Times New Roman" pitchFamily="18" charset="0"/>
                <a:cs typeface="Times New Roman" pitchFamily="18" charset="0"/>
              </a:rPr>
              <a:t>development or </a:t>
            </a:r>
            <a:r>
              <a:rPr lang="en-US" dirty="0">
                <a:latin typeface="Times New Roman" pitchFamily="18" charset="0"/>
                <a:cs typeface="Times New Roman" pitchFamily="18" charset="0"/>
              </a:rPr>
              <a:t>incomplete development of the vocal </a:t>
            </a:r>
            <a:r>
              <a:rPr lang="en-US" dirty="0" smtClean="0">
                <a:latin typeface="Times New Roman" pitchFamily="18" charset="0"/>
                <a:cs typeface="Times New Roman" pitchFamily="18" charset="0"/>
              </a:rPr>
              <a:t>folds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Complete </a:t>
            </a:r>
            <a:r>
              <a:rPr lang="en-US" dirty="0" err="1">
                <a:latin typeface="Times New Roman" pitchFamily="18" charset="0"/>
                <a:cs typeface="Times New Roman" pitchFamily="18" charset="0"/>
              </a:rPr>
              <a:t>atresias</a:t>
            </a:r>
            <a:r>
              <a:rPr lang="en-US" dirty="0">
                <a:latin typeface="Times New Roman" pitchFamily="18" charset="0"/>
                <a:cs typeface="Times New Roman" pitchFamily="18" charset="0"/>
              </a:rPr>
              <a:t> are incompatible with life</a:t>
            </a:r>
          </a:p>
          <a:p>
            <a:r>
              <a:rPr lang="en-US" dirty="0">
                <a:latin typeface="Times New Roman" pitchFamily="18" charset="0"/>
                <a:cs typeface="Times New Roman" pitchFamily="18" charset="0"/>
              </a:rPr>
              <a:t>The child does not breathe after birth, cyanosis occurs. If this malformation is suspected, a direct laryngoscopy should be performed, the atresia should be pierced and a tracheotomy should be </a:t>
            </a:r>
            <a:r>
              <a:rPr lang="en-US" dirty="0" smtClean="0">
                <a:latin typeface="Times New Roman" pitchFamily="18" charset="0"/>
                <a:cs typeface="Times New Roman" pitchFamily="18" charset="0"/>
              </a:rPr>
              <a:t>performed</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Partial atresia of the larynx presents as </a:t>
            </a:r>
            <a:r>
              <a:rPr lang="en-US" dirty="0">
                <a:latin typeface="Times New Roman" pitchFamily="18" charset="0"/>
                <a:cs typeface="Times New Roman" pitchFamily="18" charset="0"/>
              </a:rPr>
              <a:t>hoarseness and difficulty breathing</a:t>
            </a:r>
          </a:p>
          <a:p>
            <a:r>
              <a:rPr lang="en-US" dirty="0">
                <a:latin typeface="Times New Roman" pitchFamily="18" charset="0"/>
                <a:cs typeface="Times New Roman" pitchFamily="18" charset="0"/>
              </a:rPr>
              <a:t>Microsurgical laser resection of </a:t>
            </a:r>
            <a:r>
              <a:rPr lang="en-US" dirty="0" smtClean="0">
                <a:latin typeface="Times New Roman" pitchFamily="18" charset="0"/>
                <a:cs typeface="Times New Roman" pitchFamily="18" charset="0"/>
              </a:rPr>
              <a:t>the stenosis</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Membranous atresia of the larynx</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41646738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latin typeface="Times New Roman" pitchFamily="18" charset="0"/>
                <a:cs typeface="Times New Roman" pitchFamily="18" charset="0"/>
              </a:rPr>
              <a:t>Congenital cysts are very rare</a:t>
            </a:r>
          </a:p>
          <a:p>
            <a:r>
              <a:rPr lang="en-US" dirty="0" err="1">
                <a:latin typeface="Times New Roman" pitchFamily="18" charset="0"/>
                <a:cs typeface="Times New Roman" pitchFamily="18" charset="0"/>
              </a:rPr>
              <a:t>Laryngoceles</a:t>
            </a:r>
            <a:r>
              <a:rPr lang="en-US" dirty="0">
                <a:latin typeface="Times New Roman" pitchFamily="18" charset="0"/>
                <a:cs typeface="Times New Roman" pitchFamily="18" charset="0"/>
              </a:rPr>
              <a:t> are sac-like protrusions of the ventricle of </a:t>
            </a:r>
            <a:r>
              <a:rPr lang="en-US" dirty="0" err="1" smtClean="0">
                <a:latin typeface="Times New Roman" pitchFamily="18" charset="0"/>
                <a:cs typeface="Times New Roman" pitchFamily="18" charset="0"/>
              </a:rPr>
              <a:t>Morgagni</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that </a:t>
            </a:r>
            <a:r>
              <a:rPr lang="en-US" dirty="0" smtClean="0">
                <a:latin typeface="Times New Roman" pitchFamily="18" charset="0"/>
                <a:cs typeface="Times New Roman" pitchFamily="18" charset="0"/>
              </a:rPr>
              <a:t>contain </a:t>
            </a:r>
            <a:r>
              <a:rPr lang="en-US" dirty="0">
                <a:latin typeface="Times New Roman" pitchFamily="18" charset="0"/>
                <a:cs typeface="Times New Roman" pitchFamily="18" charset="0"/>
              </a:rPr>
              <a:t>air</a:t>
            </a:r>
          </a:p>
          <a:p>
            <a:r>
              <a:rPr lang="en-US" dirty="0">
                <a:latin typeface="Times New Roman" pitchFamily="18" charset="0"/>
                <a:cs typeface="Times New Roman" pitchFamily="18" charset="0"/>
              </a:rPr>
              <a:t>They arise due to congenital weakness of </a:t>
            </a:r>
            <a:r>
              <a:rPr lang="en-US">
                <a:latin typeface="Times New Roman" pitchFamily="18" charset="0"/>
                <a:cs typeface="Times New Roman" pitchFamily="18" charset="0"/>
              </a:rPr>
              <a:t>the </a:t>
            </a:r>
            <a:r>
              <a:rPr lang="en-US" smtClean="0">
                <a:latin typeface="Times New Roman" pitchFamily="18" charset="0"/>
                <a:cs typeface="Times New Roman" pitchFamily="18" charset="0"/>
              </a:rPr>
              <a:t>larynx wall </a:t>
            </a:r>
            <a:r>
              <a:rPr lang="en-US" dirty="0">
                <a:latin typeface="Times New Roman" pitchFamily="18" charset="0"/>
                <a:cs typeface="Times New Roman" pitchFamily="18" charset="0"/>
              </a:rPr>
              <a:t>and under the influence of straining cough</a:t>
            </a:r>
          </a:p>
          <a:p>
            <a:r>
              <a:rPr lang="en-US" dirty="0">
                <a:latin typeface="Times New Roman" pitchFamily="18" charset="0"/>
                <a:cs typeface="Times New Roman" pitchFamily="18" charset="0"/>
              </a:rPr>
              <a:t>Internal and external</a:t>
            </a:r>
          </a:p>
          <a:p>
            <a:r>
              <a:rPr lang="en-US" dirty="0">
                <a:latin typeface="Times New Roman" pitchFamily="18" charset="0"/>
                <a:cs typeface="Times New Roman" pitchFamily="18" charset="0"/>
              </a:rPr>
              <a:t>Internal: within the skeleton of the larynx</a:t>
            </a:r>
          </a:p>
          <a:p>
            <a:r>
              <a:rPr lang="en-US" dirty="0" smtClean="0">
                <a:latin typeface="Times New Roman" pitchFamily="18" charset="0"/>
                <a:cs typeface="Times New Roman" pitchFamily="18" charset="0"/>
              </a:rPr>
              <a:t>External reach </a:t>
            </a:r>
            <a:r>
              <a:rPr lang="en-US" dirty="0">
                <a:latin typeface="Times New Roman" pitchFamily="18" charset="0"/>
                <a:cs typeface="Times New Roman" pitchFamily="18" charset="0"/>
              </a:rPr>
              <a:t>the outer layers of the neck</a:t>
            </a:r>
          </a:p>
          <a:p>
            <a:r>
              <a:rPr lang="en-US" dirty="0">
                <a:latin typeface="Times New Roman" pitchFamily="18" charset="0"/>
                <a:cs typeface="Times New Roman" pitchFamily="18" charset="0"/>
              </a:rPr>
              <a:t>In the case of smaller </a:t>
            </a:r>
            <a:r>
              <a:rPr lang="en-US" dirty="0" err="1">
                <a:latin typeface="Times New Roman" pitchFamily="18" charset="0"/>
                <a:cs typeface="Times New Roman" pitchFamily="18" charset="0"/>
              </a:rPr>
              <a:t>laryngoceles</a:t>
            </a:r>
            <a:r>
              <a:rPr lang="en-US" dirty="0">
                <a:latin typeface="Times New Roman" pitchFamily="18" charset="0"/>
                <a:cs typeface="Times New Roman" pitchFamily="18" charset="0"/>
              </a:rPr>
              <a:t>, the symptomatology is scarce, in the case of larger ones, difficulty breathing and swallowing and voice disturbance.</a:t>
            </a: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Cysts and </a:t>
            </a:r>
            <a:r>
              <a:rPr lang="en-US" dirty="0" err="1">
                <a:latin typeface="Times New Roman" pitchFamily="18" charset="0"/>
                <a:cs typeface="Times New Roman" pitchFamily="18" charset="0"/>
              </a:rPr>
              <a:t>laryngoceles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84491447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Direct laryngoscopy and radiography</a:t>
            </a:r>
          </a:p>
          <a:p>
            <a:r>
              <a:rPr lang="en-US" dirty="0">
                <a:latin typeface="Times New Roman" pitchFamily="18" charset="0"/>
                <a:cs typeface="Times New Roman" pitchFamily="18" charset="0"/>
              </a:rPr>
              <a:t>Differential diagnosis: aneurysms of large blood vessels</a:t>
            </a:r>
          </a:p>
          <a:p>
            <a:r>
              <a:rPr lang="en-US" dirty="0">
                <a:latin typeface="Times New Roman" pitchFamily="18" charset="0"/>
                <a:cs typeface="Times New Roman" pitchFamily="18" charset="0"/>
              </a:rPr>
              <a:t>The therapy is surgical for larger </a:t>
            </a:r>
            <a:r>
              <a:rPr lang="en-US" dirty="0" err="1">
                <a:latin typeface="Times New Roman" pitchFamily="18" charset="0"/>
                <a:cs typeface="Times New Roman" pitchFamily="18" charset="0"/>
              </a:rPr>
              <a:t>laryngoceles</a:t>
            </a:r>
            <a:r>
              <a:rPr lang="en-US" dirty="0">
                <a:latin typeface="Times New Roman" pitchFamily="18" charset="0"/>
                <a:cs typeface="Times New Roman" pitchFamily="18" charset="0"/>
              </a:rPr>
              <a:t>, while smaller ones do not require treatment</a:t>
            </a:r>
          </a:p>
        </p:txBody>
      </p:sp>
      <p:sp>
        <p:nvSpPr>
          <p:cNvPr id="3" name="Title 2"/>
          <p:cNvSpPr>
            <a:spLocks noGrp="1"/>
          </p:cNvSpPr>
          <p:nvPr>
            <p:ph type="title"/>
          </p:nvPr>
        </p:nvSpPr>
        <p:spPr/>
        <p:txBody>
          <a:bodyPr/>
          <a:lstStyle/>
          <a:p>
            <a:r>
              <a:rPr lang="x-none" smtClean="0">
                <a:latin typeface="Times New Roman" pitchFamily="18" charset="0"/>
                <a:cs typeface="Times New Roman" pitchFamily="18" charset="0"/>
              </a:rPr>
              <a:t> </a:t>
            </a:r>
            <a:r>
              <a:rPr lang="en-US" dirty="0" smtClean="0">
                <a:latin typeface="Times New Roman" pitchFamily="18" charset="0"/>
                <a:cs typeface="Times New Roman" pitchFamily="18" charset="0"/>
              </a:rPr>
              <a:t>Diagnosis</a:t>
            </a:r>
            <a:endParaRPr lang="en-US" dirty="0">
              <a:latin typeface="Times New Roman" pitchFamily="18" charset="0"/>
              <a:cs typeface="Times New Roman" pitchFamily="18" charset="0"/>
            </a:endParaRPr>
          </a:p>
        </p:txBody>
      </p:sp>
      <p:sp>
        <p:nvSpPr>
          <p:cNvPr id="20482" name="AutoShape 2" descr="Ð ÐµÐ·ÑÐ»ÑÐ°Ñ ÑÐ»Ð¸ÐºÐ° Ð·Ð° laringokel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484" name="AutoShape 4" descr="Ð ÐµÐ·ÑÐ»ÑÐ°Ñ ÑÐ»Ð¸ÐºÐ° Ð·Ð° laringokel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486" name="AutoShape 6" descr="Ð ÐµÐ·ÑÐ»ÑÐ°Ñ ÑÐ»Ð¸ÐºÐ° Ð·Ð° laringokel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830191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i="1" dirty="0" smtClean="0">
                <a:latin typeface="Times New Roman" pitchFamily="18" charset="0"/>
                <a:cs typeface="Times New Roman" pitchFamily="18" charset="0"/>
              </a:rPr>
              <a:t>Muscles that open laryngeal inlet</a:t>
            </a:r>
            <a:r>
              <a:rPr lang="x-none" b="1" i="1" smtClean="0">
                <a:latin typeface="Times New Roman" pitchFamily="18" charset="0"/>
                <a:cs typeface="Times New Roman" pitchFamily="18" charset="0"/>
              </a:rPr>
              <a:t>:</a:t>
            </a:r>
            <a:r>
              <a:rPr lang="en-US" b="1" i="1" dirty="0" smtClean="0">
                <a:latin typeface="Times New Roman" pitchFamily="18" charset="0"/>
                <a:cs typeface="Times New Roman" pitchFamily="18" charset="0"/>
              </a:rPr>
              <a:t> </a:t>
            </a:r>
            <a:r>
              <a:rPr lang="x-none" smtClean="0">
                <a:latin typeface="Times New Roman" pitchFamily="18" charset="0"/>
                <a:cs typeface="Times New Roman" pitchFamily="18" charset="0"/>
              </a:rPr>
              <a:t>m.aryepigloticus,m.thyromembranaceus,</a:t>
            </a:r>
            <a:r>
              <a:rPr lang="en-US" dirty="0" smtClean="0">
                <a:latin typeface="Times New Roman" pitchFamily="18" charset="0"/>
                <a:cs typeface="Times New Roman" pitchFamily="18" charset="0"/>
              </a:rPr>
              <a:t> and </a:t>
            </a:r>
            <a:r>
              <a:rPr lang="en-US" dirty="0" err="1" smtClean="0">
                <a:latin typeface="Times New Roman" pitchFamily="18" charset="0"/>
                <a:cs typeface="Times New Roman" pitchFamily="18" charset="0"/>
              </a:rPr>
              <a:t>partialy</a:t>
            </a:r>
            <a:r>
              <a:rPr lang="en-US" dirty="0" smtClean="0">
                <a:latin typeface="Times New Roman" pitchFamily="18" charset="0"/>
                <a:cs typeface="Times New Roman" pitchFamily="18" charset="0"/>
              </a:rPr>
              <a:t> </a:t>
            </a:r>
            <a:r>
              <a:rPr lang="x-none" smtClean="0">
                <a:latin typeface="Times New Roman" pitchFamily="18" charset="0"/>
                <a:cs typeface="Times New Roman" pitchFamily="18" charset="0"/>
              </a:rPr>
              <a:t>m.thyroarytenoideusa</a:t>
            </a:r>
            <a:endParaRPr lang="x-none" dirty="0" smtClean="0">
              <a:latin typeface="Times New Roman" pitchFamily="18" charset="0"/>
              <a:cs typeface="Times New Roman" pitchFamily="18" charset="0"/>
            </a:endParaRPr>
          </a:p>
          <a:p>
            <a:r>
              <a:rPr lang="en-US" b="1" i="1" dirty="0">
                <a:solidFill>
                  <a:prstClr val="black"/>
                </a:solidFill>
                <a:latin typeface="Times New Roman" pitchFamily="18" charset="0"/>
                <a:cs typeface="Times New Roman" pitchFamily="18" charset="0"/>
              </a:rPr>
              <a:t>Muscles that </a:t>
            </a:r>
            <a:r>
              <a:rPr lang="en-US" b="1" i="1" dirty="0" smtClean="0">
                <a:solidFill>
                  <a:prstClr val="black"/>
                </a:solidFill>
                <a:latin typeface="Times New Roman" pitchFamily="18" charset="0"/>
                <a:cs typeface="Times New Roman" pitchFamily="18" charset="0"/>
              </a:rPr>
              <a:t>close laryngeal inlet: </a:t>
            </a:r>
            <a:r>
              <a:rPr lang="x-none" smtClean="0">
                <a:latin typeface="Times New Roman" pitchFamily="18" charset="0"/>
                <a:cs typeface="Times New Roman" pitchFamily="18" charset="0"/>
              </a:rPr>
              <a:t>m.aryepiglotticus,m.arymemranaceus </a:t>
            </a:r>
            <a:r>
              <a:rPr lang="en-US" dirty="0" smtClean="0">
                <a:latin typeface="Times New Roman" pitchFamily="18" charset="0"/>
                <a:cs typeface="Times New Roman" pitchFamily="18" charset="0"/>
              </a:rPr>
              <a:t>and </a:t>
            </a:r>
            <a:r>
              <a:rPr lang="en-US" dirty="0" err="1" smtClean="0">
                <a:latin typeface="Times New Roman" pitchFamily="18" charset="0"/>
                <a:cs typeface="Times New Roman" pitchFamily="18" charset="0"/>
              </a:rPr>
              <a:t>partialy</a:t>
            </a:r>
            <a:r>
              <a:rPr lang="en-US" dirty="0" smtClean="0">
                <a:latin typeface="Times New Roman" pitchFamily="18" charset="0"/>
                <a:cs typeface="Times New Roman" pitchFamily="18" charset="0"/>
              </a:rPr>
              <a:t> </a:t>
            </a:r>
            <a:r>
              <a:rPr lang="x-none" smtClean="0">
                <a:latin typeface="Times New Roman" pitchFamily="18" charset="0"/>
                <a:cs typeface="Times New Roman" pitchFamily="18" charset="0"/>
              </a:rPr>
              <a:t>m.thyroarytenoideusa</a:t>
            </a:r>
            <a:endParaRPr lang="x-none"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Only one muscle abducts the vocal folds</a:t>
            </a:r>
            <a:r>
              <a:rPr lang="x-none" smtClean="0">
                <a:latin typeface="Times New Roman" pitchFamily="18" charset="0"/>
                <a:cs typeface="Times New Roman" pitchFamily="18" charset="0"/>
              </a:rPr>
              <a:t>!!!</a:t>
            </a:r>
            <a:endParaRPr lang="x-none" dirty="0" smtClean="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Laryngeal muscles</a:t>
            </a:r>
            <a:endParaRPr lang="en-US" dirty="0"/>
          </a:p>
        </p:txBody>
      </p:sp>
      <p:pic>
        <p:nvPicPr>
          <p:cNvPr id="30722" name="Picture 2" descr="Ð ÐµÐ·ÑÐ»ÑÐ°Ñ ÑÐ»Ð¸ÐºÐ° Ð·Ð° LARYNX MUSCULUS"/>
          <p:cNvPicPr>
            <a:picLocks noChangeAspect="1" noChangeArrowheads="1"/>
          </p:cNvPicPr>
          <p:nvPr/>
        </p:nvPicPr>
        <p:blipFill>
          <a:blip r:embed="rId2" cstate="print"/>
          <a:srcRect/>
          <a:stretch>
            <a:fillRect/>
          </a:stretch>
        </p:blipFill>
        <p:spPr bwMode="auto">
          <a:xfrm>
            <a:off x="762000" y="4648198"/>
            <a:ext cx="2466975" cy="1847851"/>
          </a:xfrm>
          <a:prstGeom prst="rect">
            <a:avLst/>
          </a:prstGeom>
          <a:noFill/>
        </p:spPr>
      </p:pic>
      <p:sp>
        <p:nvSpPr>
          <p:cNvPr id="30724" name="AutoShape 4" descr="Ð ÐµÐ·ÑÐ»ÑÐ°Ñ ÑÐ»Ð¸ÐºÐ° Ð·Ð° LARYNX MUSCULU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0726" name="AutoShape 6" descr="Ð ÐµÐ·ÑÐ»ÑÐ°Ñ ÑÐ»Ð¸ÐºÐ° Ð·Ð° LARYNX MUSCULU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30728" name="AutoShape 8" descr="Ð ÐµÐ·ÑÐ»ÑÐ°Ñ ÑÐ»Ð¸ÐºÐ° Ð·Ð° LARYNX MUSCULUS"/>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30730" name="Picture 10" descr="Ð ÐµÐ·ÑÐ»ÑÐ°Ñ ÑÐ»Ð¸ÐºÐ° Ð·Ð° LARYNX MUSCULUS"/>
          <p:cNvPicPr>
            <a:picLocks noChangeAspect="1" noChangeArrowheads="1"/>
          </p:cNvPicPr>
          <p:nvPr/>
        </p:nvPicPr>
        <p:blipFill>
          <a:blip r:embed="rId3" cstate="print"/>
          <a:srcRect/>
          <a:stretch>
            <a:fillRect/>
          </a:stretch>
        </p:blipFill>
        <p:spPr bwMode="auto">
          <a:xfrm>
            <a:off x="4507123" y="4482069"/>
            <a:ext cx="2466554" cy="2247845"/>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a:p>
        </p:txBody>
      </p:sp>
      <p:sp>
        <p:nvSpPr>
          <p:cNvPr id="29698" name="AutoShape 2" descr="Ð ÐµÐ·ÑÐ»ÑÐ°Ñ ÑÐ»Ð¸ÐºÐ° Ð·Ð° laringokel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9700" name="AutoShape 4" descr="Ð ÐµÐ·ÑÐ»ÑÐ°Ñ ÑÐ»Ð¸ÐºÐ° Ð·Ð° laringokel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9702" name="Picture 6" descr="Ð ÐµÐ·ÑÐ»ÑÐ°Ñ ÑÐ»Ð¸ÐºÐ° Ð·Ð° laringokela"/>
          <p:cNvPicPr>
            <a:picLocks noChangeAspect="1" noChangeArrowheads="1"/>
          </p:cNvPicPr>
          <p:nvPr/>
        </p:nvPicPr>
        <p:blipFill>
          <a:blip r:embed="rId2"/>
          <a:srcRect/>
          <a:stretch>
            <a:fillRect/>
          </a:stretch>
        </p:blipFill>
        <p:spPr bwMode="auto">
          <a:xfrm>
            <a:off x="1524000" y="1295400"/>
            <a:ext cx="5334000" cy="4495800"/>
          </a:xfrm>
          <a:prstGeom prst="rect">
            <a:avLst/>
          </a:prstGeom>
          <a:noFill/>
        </p:spPr>
      </p:pic>
    </p:spTree>
    <p:extLst>
      <p:ext uri="{BB962C8B-B14F-4D97-AF65-F5344CB8AC3E}">
        <p14:creationId xmlns:p14="http://schemas.microsoft.com/office/powerpoint/2010/main" val="420111995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Congenital subglottic </a:t>
            </a:r>
            <a:r>
              <a:rPr lang="en-US" dirty="0" smtClean="0">
                <a:latin typeface="Times New Roman" pitchFamily="18" charset="0"/>
                <a:cs typeface="Times New Roman" pitchFamily="18" charset="0"/>
              </a:rPr>
              <a:t>stenosis is rare</a:t>
            </a:r>
            <a:r>
              <a:rPr lang="en-US" dirty="0">
                <a:latin typeface="Times New Roman" pitchFamily="18" charset="0"/>
                <a:cs typeface="Times New Roman" pitchFamily="18" charset="0"/>
              </a:rPr>
              <a:t>; the most </a:t>
            </a:r>
            <a:r>
              <a:rPr lang="en-US" dirty="0" smtClean="0">
                <a:latin typeface="Times New Roman" pitchFamily="18" charset="0"/>
                <a:cs typeface="Times New Roman" pitchFamily="18" charset="0"/>
              </a:rPr>
              <a:t>common are </a:t>
            </a:r>
            <a:r>
              <a:rPr lang="en-US" dirty="0">
                <a:latin typeface="Times New Roman" pitchFamily="18" charset="0"/>
                <a:cs typeface="Times New Roman" pitchFamily="18" charset="0"/>
              </a:rPr>
              <a:t>cricoid cartilage anomalies or congenital </a:t>
            </a:r>
            <a:r>
              <a:rPr lang="en-US" dirty="0" err="1">
                <a:latin typeface="Times New Roman" pitchFamily="18" charset="0"/>
                <a:cs typeface="Times New Roman" pitchFamily="18" charset="0"/>
              </a:rPr>
              <a:t>hemangioma</a:t>
            </a:r>
            <a:r>
              <a:rPr lang="en-US" dirty="0">
                <a:latin typeface="Times New Roman" pitchFamily="18" charset="0"/>
                <a:cs typeface="Times New Roman" pitchFamily="18" charset="0"/>
              </a:rPr>
              <a:t>, which in 50% of cases is associated with skin </a:t>
            </a:r>
            <a:r>
              <a:rPr lang="en-US" dirty="0" err="1">
                <a:latin typeface="Times New Roman" pitchFamily="18" charset="0"/>
                <a:cs typeface="Times New Roman" pitchFamily="18" charset="0"/>
              </a:rPr>
              <a:t>hemangiomas</a:t>
            </a:r>
            <a:endParaRPr lang="en-US" dirty="0">
              <a:latin typeface="Times New Roman" pitchFamily="18" charset="0"/>
              <a:cs typeface="Times New Roman" pitchFamily="18" charset="0"/>
            </a:endParaRPr>
          </a:p>
          <a:p>
            <a:r>
              <a:rPr lang="en-US" dirty="0" smtClean="0">
                <a:latin typeface="Times New Roman" pitchFamily="18" charset="0"/>
                <a:cs typeface="Times New Roman" pitchFamily="18" charset="0"/>
              </a:rPr>
              <a:t>Stridor </a:t>
            </a:r>
            <a:r>
              <a:rPr lang="en-US" dirty="0">
                <a:latin typeface="Times New Roman" pitchFamily="18" charset="0"/>
                <a:cs typeface="Times New Roman" pitchFamily="18" charset="0"/>
              </a:rPr>
              <a:t>(inspiratory or expiratory), hoarseness</a:t>
            </a:r>
          </a:p>
          <a:p>
            <a:r>
              <a:rPr lang="en-US" dirty="0" smtClean="0">
                <a:latin typeface="Times New Roman" pitchFamily="18" charset="0"/>
                <a:cs typeface="Times New Roman" pitchFamily="18" charset="0"/>
              </a:rPr>
              <a:t>Diagnosis - </a:t>
            </a:r>
            <a:r>
              <a:rPr lang="en-US" dirty="0">
                <a:latin typeface="Times New Roman" pitchFamily="18" charset="0"/>
                <a:cs typeface="Times New Roman" pitchFamily="18" charset="0"/>
              </a:rPr>
              <a:t>direct laryngoscopy</a:t>
            </a:r>
          </a:p>
          <a:p>
            <a:r>
              <a:rPr lang="en-US" dirty="0" smtClean="0">
                <a:latin typeface="Times New Roman" pitchFamily="18" charset="0"/>
                <a:cs typeface="Times New Roman" pitchFamily="18" charset="0"/>
              </a:rPr>
              <a:t>Surgical therapy, laser surgery or </a:t>
            </a:r>
            <a:r>
              <a:rPr lang="en-US" dirty="0">
                <a:latin typeface="Times New Roman" pitchFamily="18" charset="0"/>
                <a:cs typeface="Times New Roman" pitchFamily="18" charset="0"/>
              </a:rPr>
              <a:t>external access, corticosteroids or </a:t>
            </a:r>
            <a:r>
              <a:rPr lang="en-US" dirty="0" err="1">
                <a:latin typeface="Times New Roman" pitchFamily="18" charset="0"/>
                <a:cs typeface="Times New Roman" pitchFamily="18" charset="0"/>
              </a:rPr>
              <a:t>sclerosing</a:t>
            </a:r>
            <a:r>
              <a:rPr lang="en-US" dirty="0">
                <a:latin typeface="Times New Roman" pitchFamily="18" charset="0"/>
                <a:cs typeface="Times New Roman" pitchFamily="18" charset="0"/>
              </a:rPr>
              <a:t> therapy</a:t>
            </a: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Subglottic stenosis and tumors</a:t>
            </a:r>
          </a:p>
        </p:txBody>
      </p:sp>
    </p:spTree>
    <p:extLst>
      <p:ext uri="{BB962C8B-B14F-4D97-AF65-F5344CB8AC3E}">
        <p14:creationId xmlns:p14="http://schemas.microsoft.com/office/powerpoint/2010/main" val="13420270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30722" name="Picture 2" descr="Ð ÐµÐ·ÑÐ»ÑÐ°Ñ ÑÐ»Ð¸ÐºÐ° Ð·Ð° laringokela"/>
          <p:cNvPicPr>
            <a:picLocks noChangeAspect="1" noChangeArrowheads="1"/>
          </p:cNvPicPr>
          <p:nvPr/>
        </p:nvPicPr>
        <p:blipFill>
          <a:blip r:embed="rId2"/>
          <a:srcRect/>
          <a:stretch>
            <a:fillRect/>
          </a:stretch>
        </p:blipFill>
        <p:spPr bwMode="auto">
          <a:xfrm>
            <a:off x="2133600" y="1295400"/>
            <a:ext cx="5153025" cy="4878776"/>
          </a:xfrm>
          <a:prstGeom prst="rect">
            <a:avLst/>
          </a:prstGeom>
          <a:noFill/>
        </p:spPr>
      </p:pic>
    </p:spTree>
    <p:extLst>
      <p:ext uri="{BB962C8B-B14F-4D97-AF65-F5344CB8AC3E}">
        <p14:creationId xmlns:p14="http://schemas.microsoft.com/office/powerpoint/2010/main" val="363795380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latin typeface="Times New Roman" pitchFamily="18" charset="0"/>
                <a:cs typeface="Times New Roman" pitchFamily="18" charset="0"/>
              </a:rPr>
              <a:t>Acute laryngitis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5369510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It is common in the pediatric population, but it often occurs in adults as well</a:t>
            </a:r>
          </a:p>
          <a:p>
            <a:r>
              <a:rPr lang="en-US" dirty="0">
                <a:latin typeface="Times New Roman" pitchFamily="18" charset="0"/>
                <a:cs typeface="Times New Roman" pitchFamily="18" charset="0"/>
              </a:rPr>
              <a:t>It represents spontaneous inflammation of the mucous membrane of the larynx that lasts less than three weeks</a:t>
            </a:r>
          </a:p>
          <a:p>
            <a:r>
              <a:rPr lang="en-US" dirty="0">
                <a:latin typeface="Times New Roman" pitchFamily="18" charset="0"/>
                <a:cs typeface="Times New Roman" pitchFamily="18" charset="0"/>
              </a:rPr>
              <a:t>Isolated or combined with other diseases</a:t>
            </a:r>
          </a:p>
          <a:p>
            <a:r>
              <a:rPr lang="en-US" dirty="0">
                <a:latin typeface="Times New Roman" pitchFamily="18" charset="0"/>
                <a:cs typeface="Times New Roman" pitchFamily="18" charset="0"/>
              </a:rPr>
              <a:t>Viruses, often a bacterial </a:t>
            </a:r>
            <a:r>
              <a:rPr lang="en-US" dirty="0" err="1">
                <a:latin typeface="Times New Roman" pitchFamily="18" charset="0"/>
                <a:cs typeface="Times New Roman" pitchFamily="18" charset="0"/>
              </a:rPr>
              <a:t>superinfection</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More common in people with an allergic constitution and vocal professionals</a:t>
            </a:r>
          </a:p>
        </p:txBody>
      </p:sp>
      <p:sp>
        <p:nvSpPr>
          <p:cNvPr id="3" name="Title 2"/>
          <p:cNvSpPr>
            <a:spLocks noGrp="1"/>
          </p:cNvSpPr>
          <p:nvPr>
            <p:ph type="title"/>
          </p:nvPr>
        </p:nvSpPr>
        <p:spPr/>
        <p:txBody>
          <a:bodyPr>
            <a:normAutofit/>
          </a:bodyPr>
          <a:lstStyle/>
          <a:p>
            <a:r>
              <a:rPr lang="en-US" dirty="0">
                <a:latin typeface="Times New Roman" pitchFamily="18" charset="0"/>
                <a:cs typeface="Times New Roman" pitchFamily="18" charset="0"/>
              </a:rPr>
              <a:t>Acute </a:t>
            </a:r>
            <a:r>
              <a:rPr lang="en-US" dirty="0" smtClean="0">
                <a:latin typeface="Times New Roman" pitchFamily="18" charset="0"/>
                <a:cs typeface="Times New Roman" pitchFamily="18" charset="0"/>
              </a:rPr>
              <a:t>inflammation of </a:t>
            </a:r>
            <a:r>
              <a:rPr lang="en-US" dirty="0">
                <a:latin typeface="Times New Roman" pitchFamily="18" charset="0"/>
                <a:cs typeface="Times New Roman" pitchFamily="18" charset="0"/>
              </a:rPr>
              <a:t>the larynx</a:t>
            </a:r>
          </a:p>
        </p:txBody>
      </p:sp>
    </p:spTree>
    <p:extLst>
      <p:ext uri="{BB962C8B-B14F-4D97-AF65-F5344CB8AC3E}">
        <p14:creationId xmlns:p14="http://schemas.microsoft.com/office/powerpoint/2010/main" val="25300603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The tissue of the larynx has limited possibilities of reaction to trauma, regardless of whether the cause is infection, allergy, intoxication, thermal or physical </a:t>
            </a:r>
            <a:r>
              <a:rPr lang="en-US" dirty="0" smtClean="0">
                <a:latin typeface="Times New Roman" pitchFamily="18" charset="0"/>
                <a:cs typeface="Times New Roman" pitchFamily="18" charset="0"/>
              </a:rPr>
              <a:t>injury</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Edema, inflammatory </a:t>
            </a:r>
            <a:r>
              <a:rPr lang="en-US" dirty="0" smtClean="0">
                <a:latin typeface="Times New Roman" pitchFamily="18" charset="0"/>
                <a:cs typeface="Times New Roman" pitchFamily="18" charset="0"/>
              </a:rPr>
              <a:t>infiltration, exudates </a:t>
            </a:r>
            <a:r>
              <a:rPr lang="en-US" dirty="0">
                <a:latin typeface="Times New Roman" pitchFamily="18" charset="0"/>
                <a:cs typeface="Times New Roman" pitchFamily="18" charset="0"/>
              </a:rPr>
              <a:t>are basic responses to acute </a:t>
            </a:r>
            <a:r>
              <a:rPr lang="en-US" dirty="0" smtClean="0">
                <a:latin typeface="Times New Roman" pitchFamily="18" charset="0"/>
                <a:cs typeface="Times New Roman" pitchFamily="18" charset="0"/>
              </a:rPr>
              <a:t>trauma</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When the process lasts longer, mucosal hypertrophy, metaplasia and fibrosis of the deeper layers develop</a:t>
            </a:r>
          </a:p>
          <a:p>
            <a:r>
              <a:rPr lang="en-US" dirty="0">
                <a:latin typeface="Times New Roman" pitchFamily="18" charset="0"/>
                <a:cs typeface="Times New Roman" pitchFamily="18" charset="0"/>
              </a:rPr>
              <a:t>Therefore, the symptoms of various inflammatory changes are the same</a:t>
            </a:r>
          </a:p>
        </p:txBody>
      </p:sp>
      <p:sp>
        <p:nvSpPr>
          <p:cNvPr id="3" name="Title 2"/>
          <p:cNvSpPr>
            <a:spLocks noGrp="1"/>
          </p:cNvSpPr>
          <p:nvPr>
            <p:ph type="title"/>
          </p:nvPr>
        </p:nvSpPr>
        <p:spPr/>
        <p:txBody>
          <a:bodyPr>
            <a:normAutofit/>
          </a:bodyPr>
          <a:lstStyle/>
          <a:p>
            <a:r>
              <a:rPr lang="en-US" dirty="0">
                <a:latin typeface="Times New Roman" pitchFamily="18" charset="0"/>
                <a:cs typeface="Times New Roman" pitchFamily="18" charset="0"/>
              </a:rPr>
              <a:t>Pathophysiology and </a:t>
            </a:r>
            <a:r>
              <a:rPr lang="en-US" dirty="0" err="1">
                <a:latin typeface="Times New Roman" pitchFamily="18" charset="0"/>
                <a:cs typeface="Times New Roman" pitchFamily="18" charset="0"/>
              </a:rPr>
              <a:t>pathoanatomy</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5019587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dirty="0">
                <a:latin typeface="Times New Roman" pitchFamily="18" charset="0"/>
                <a:cs typeface="Times New Roman" pitchFamily="18" charset="0"/>
              </a:rPr>
              <a:t>a) acute laryngitis in adults</a:t>
            </a:r>
          </a:p>
          <a:p>
            <a:r>
              <a:rPr lang="en-US" dirty="0">
                <a:latin typeface="Times New Roman" pitchFamily="18" charset="0"/>
                <a:cs typeface="Times New Roman" pitchFamily="18" charset="0"/>
              </a:rPr>
              <a:t>b) acute laryngitis in children</a:t>
            </a:r>
          </a:p>
          <a:p>
            <a:r>
              <a:rPr lang="en-US" dirty="0">
                <a:latin typeface="Times New Roman" pitchFamily="18" charset="0"/>
                <a:cs typeface="Times New Roman" pitchFamily="18" charset="0"/>
              </a:rPr>
              <a:t>Non-obstructive</a:t>
            </a:r>
          </a:p>
          <a:p>
            <a:r>
              <a:rPr lang="en-US" dirty="0">
                <a:latin typeface="Times New Roman" pitchFamily="18" charset="0"/>
                <a:cs typeface="Times New Roman" pitchFamily="18" charset="0"/>
              </a:rPr>
              <a:t>  - acute laryngitis</a:t>
            </a:r>
          </a:p>
          <a:p>
            <a:r>
              <a:rPr lang="en-US" dirty="0">
                <a:latin typeface="Times New Roman" pitchFamily="18" charset="0"/>
                <a:cs typeface="Times New Roman" pitchFamily="18" charset="0"/>
              </a:rPr>
              <a:t>Obstructive</a:t>
            </a:r>
          </a:p>
          <a:p>
            <a:r>
              <a:rPr lang="en-US" dirty="0">
                <a:latin typeface="Times New Roman" pitchFamily="18" charset="0"/>
                <a:cs typeface="Times New Roman" pitchFamily="18" charset="0"/>
              </a:rPr>
              <a:t>  - subglottic laryngitis (</a:t>
            </a:r>
            <a:r>
              <a:rPr lang="en-US" dirty="0" err="1">
                <a:latin typeface="Times New Roman" pitchFamily="18" charset="0"/>
                <a:cs typeface="Times New Roman" pitchFamily="18" charset="0"/>
              </a:rPr>
              <a:t>pseudocroup</a:t>
            </a:r>
            <a:r>
              <a:rPr lang="en-US" dirty="0">
                <a:latin typeface="Times New Roman" pitchFamily="18" charset="0"/>
                <a:cs typeface="Times New Roman" pitchFamily="18" charset="0"/>
              </a:rPr>
              <a:t>)</a:t>
            </a:r>
          </a:p>
          <a:p>
            <a:r>
              <a:rPr lang="en-US" dirty="0">
                <a:latin typeface="Times New Roman" pitchFamily="18" charset="0"/>
                <a:cs typeface="Times New Roman" pitchFamily="18" charset="0"/>
              </a:rPr>
              <a:t>  - acute epiglottitis</a:t>
            </a:r>
          </a:p>
          <a:p>
            <a:r>
              <a:rPr lang="en-US" dirty="0">
                <a:latin typeface="Times New Roman" pitchFamily="18" charset="0"/>
                <a:cs typeface="Times New Roman" pitchFamily="18" charset="0"/>
              </a:rPr>
              <a:t>  - allergic edema of the </a:t>
            </a:r>
            <a:r>
              <a:rPr lang="en-US" dirty="0" err="1">
                <a:latin typeface="Times New Roman" pitchFamily="18" charset="0"/>
                <a:cs typeface="Times New Roman" pitchFamily="18" charset="0"/>
              </a:rPr>
              <a:t>supraglottis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 </a:t>
            </a:r>
            <a:r>
              <a:rPr lang="en-US" dirty="0" err="1">
                <a:latin typeface="Times New Roman" pitchFamily="18" charset="0"/>
                <a:cs typeface="Times New Roman" pitchFamily="18" charset="0"/>
              </a:rPr>
              <a:t>laryngotracheobronchitis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suffocans</a:t>
            </a:r>
            <a:r>
              <a:rPr lang="en-US" dirty="0">
                <a:latin typeface="Times New Roman" pitchFamily="18" charset="0"/>
                <a:cs typeface="Times New Roman" pitchFamily="18" charset="0"/>
              </a:rPr>
              <a:t> - </a:t>
            </a:r>
            <a:r>
              <a:rPr lang="en-US" dirty="0" smtClean="0">
                <a:latin typeface="Times New Roman" pitchFamily="18" charset="0"/>
                <a:cs typeface="Times New Roman" pitchFamily="18" charset="0"/>
              </a:rPr>
              <a:t>Jackson</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 juvenile </a:t>
            </a:r>
            <a:r>
              <a:rPr lang="en-US" dirty="0" err="1">
                <a:latin typeface="Times New Roman" pitchFamily="18" charset="0"/>
                <a:cs typeface="Times New Roman" pitchFamily="18" charset="0"/>
              </a:rPr>
              <a:t>papillomatosis</a:t>
            </a:r>
            <a:r>
              <a:rPr lang="en-US" dirty="0">
                <a:latin typeface="Times New Roman" pitchFamily="18" charset="0"/>
                <a:cs typeface="Times New Roman" pitchFamily="18" charset="0"/>
              </a:rPr>
              <a:t> of the larynx</a:t>
            </a:r>
          </a:p>
          <a:p>
            <a:r>
              <a:rPr lang="en-US" dirty="0">
                <a:latin typeface="Times New Roman" pitchFamily="18" charset="0"/>
                <a:cs typeface="Times New Roman" pitchFamily="18" charset="0"/>
              </a:rPr>
              <a:t>c) acute specific laryngitis in infectious diseases</a:t>
            </a:r>
          </a:p>
          <a:p>
            <a:r>
              <a:rPr lang="en-US" dirty="0">
                <a:latin typeface="Times New Roman" pitchFamily="18" charset="0"/>
                <a:cs typeface="Times New Roman" pitchFamily="18" charset="0"/>
              </a:rPr>
              <a:t>  - laryngeal diphtheria - croup</a:t>
            </a:r>
          </a:p>
          <a:p>
            <a:r>
              <a:rPr lang="en-US" dirty="0">
                <a:latin typeface="Times New Roman" pitchFamily="18" charset="0"/>
                <a:cs typeface="Times New Roman" pitchFamily="18" charset="0"/>
              </a:rPr>
              <a:t>  - laryngitis in other infectious diseases</a:t>
            </a:r>
          </a:p>
        </p:txBody>
      </p:sp>
      <p:sp>
        <p:nvSpPr>
          <p:cNvPr id="3" name="Title 2"/>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Acute laryngitis- clinical classification</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818330919"/>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a:latin typeface="Times New Roman" pitchFamily="18" charset="0"/>
                <a:cs typeface="Times New Roman" pitchFamily="18" charset="0"/>
              </a:rPr>
              <a:t>Most often, it is not an emergency in otorhinolaryngology</a:t>
            </a:r>
          </a:p>
          <a:p>
            <a:r>
              <a:rPr lang="en-US" dirty="0">
                <a:latin typeface="Times New Roman" pitchFamily="18" charset="0"/>
                <a:cs typeface="Times New Roman" pitchFamily="18" charset="0"/>
              </a:rPr>
              <a:t>It can lead to extremely difficult breathing in people with comorbidities (chronic obstructive bronchitis, asthma, pneumonia, heart failure...)</a:t>
            </a:r>
          </a:p>
          <a:p>
            <a:r>
              <a:rPr lang="en-US" dirty="0">
                <a:latin typeface="Times New Roman" pitchFamily="18" charset="0"/>
                <a:cs typeface="Times New Roman" pitchFamily="18" charset="0"/>
              </a:rPr>
              <a:t>In adults, the symptoms are more often related to voice disorders</a:t>
            </a:r>
          </a:p>
          <a:p>
            <a:r>
              <a:rPr lang="en-US" dirty="0">
                <a:latin typeface="Times New Roman" pitchFamily="18" charset="0"/>
                <a:cs typeface="Times New Roman" pitchFamily="18" charset="0"/>
              </a:rPr>
              <a:t>Vocal professionals are at increased risk</a:t>
            </a:r>
          </a:p>
          <a:p>
            <a:r>
              <a:rPr lang="en-US" dirty="0">
                <a:latin typeface="Times New Roman" pitchFamily="18" charset="0"/>
                <a:cs typeface="Times New Roman" pitchFamily="18" charset="0"/>
              </a:rPr>
              <a:t>And people who work in bad microclimatic conditions (moisture, dust, extremely high and low temperatures, noise,</a:t>
            </a:r>
          </a:p>
        </p:txBody>
      </p:sp>
      <p:sp>
        <p:nvSpPr>
          <p:cNvPr id="3" name="Title 2"/>
          <p:cNvSpPr>
            <a:spLocks noGrp="1"/>
          </p:cNvSpPr>
          <p:nvPr>
            <p:ph type="title"/>
          </p:nvPr>
        </p:nvSpPr>
        <p:spPr/>
        <p:txBody>
          <a:bodyPr>
            <a:normAutofit/>
          </a:bodyPr>
          <a:lstStyle/>
          <a:p>
            <a:r>
              <a:rPr lang="en-US" dirty="0">
                <a:latin typeface="Times New Roman" pitchFamily="18" charset="0"/>
                <a:cs typeface="Times New Roman" pitchFamily="18" charset="0"/>
              </a:rPr>
              <a:t>Acute laryngitis in adults</a:t>
            </a:r>
          </a:p>
        </p:txBody>
      </p:sp>
    </p:spTree>
    <p:extLst>
      <p:ext uri="{BB962C8B-B14F-4D97-AF65-F5344CB8AC3E}">
        <p14:creationId xmlns:p14="http://schemas.microsoft.com/office/powerpoint/2010/main" val="422544550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Influenza virus, </a:t>
            </a:r>
            <a:r>
              <a:rPr lang="en-US" dirty="0" err="1">
                <a:latin typeface="Times New Roman" pitchFamily="18" charset="0"/>
                <a:cs typeface="Times New Roman" pitchFamily="18" charset="0"/>
              </a:rPr>
              <a:t>adeno</a:t>
            </a:r>
            <a:r>
              <a:rPr lang="en-US" dirty="0">
                <a:latin typeface="Times New Roman" pitchFamily="18" charset="0"/>
                <a:cs typeface="Times New Roman" pitchFamily="18" charset="0"/>
              </a:rPr>
              <a:t> viruses, influenza, herpes simplex, measles, varicella, zoster viruses</a:t>
            </a:r>
          </a:p>
          <a:p>
            <a:r>
              <a:rPr lang="en-US" dirty="0">
                <a:latin typeface="Times New Roman" pitchFamily="18" charset="0"/>
                <a:cs typeface="Times New Roman" pitchFamily="18" charset="0"/>
              </a:rPr>
              <a:t>A certain number of patients develop a </a:t>
            </a:r>
            <a:r>
              <a:rPr lang="en-US" dirty="0" err="1">
                <a:latin typeface="Times New Roman" pitchFamily="18" charset="0"/>
                <a:cs typeface="Times New Roman" pitchFamily="18" charset="0"/>
              </a:rPr>
              <a:t>superinfection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cocci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hemophilus</a:t>
            </a:r>
            <a:r>
              <a:rPr lang="en-US" dirty="0">
                <a:latin typeface="Times New Roman" pitchFamily="18" charset="0"/>
                <a:cs typeface="Times New Roman" pitchFamily="18" charset="0"/>
              </a:rPr>
              <a:t> influenza)</a:t>
            </a:r>
          </a:p>
          <a:p>
            <a:r>
              <a:rPr lang="en-US" dirty="0">
                <a:latin typeface="Times New Roman" pitchFamily="18" charset="0"/>
                <a:cs typeface="Times New Roman" pitchFamily="18" charset="0"/>
              </a:rPr>
              <a:t>Pathological changes occur in the superficial layer of the lamina </a:t>
            </a:r>
            <a:r>
              <a:rPr lang="en-US" dirty="0" err="1">
                <a:latin typeface="Times New Roman" pitchFamily="18" charset="0"/>
                <a:cs typeface="Times New Roman" pitchFamily="18" charset="0"/>
              </a:rPr>
              <a:t>propria</a:t>
            </a:r>
            <a:r>
              <a:rPr lang="en-US" dirty="0">
                <a:latin typeface="Times New Roman" pitchFamily="18" charset="0"/>
                <a:cs typeface="Times New Roman" pitchFamily="18" charset="0"/>
              </a:rPr>
              <a:t>, although deeper layers can also be affected</a:t>
            </a: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Etiology</a:t>
            </a:r>
            <a:endParaRPr lang="en-US" dirty="0"/>
          </a:p>
        </p:txBody>
      </p:sp>
    </p:spTree>
    <p:extLst>
      <p:ext uri="{BB962C8B-B14F-4D97-AF65-F5344CB8AC3E}">
        <p14:creationId xmlns:p14="http://schemas.microsoft.com/office/powerpoint/2010/main" val="406333119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latin typeface="Times New Roman" pitchFamily="18" charset="0"/>
                <a:cs typeface="Times New Roman" pitchFamily="18" charset="0"/>
              </a:rPr>
              <a:t>Medical history</a:t>
            </a:r>
            <a:r>
              <a:rPr lang="en-US" dirty="0">
                <a:latin typeface="Times New Roman" pitchFamily="18" charset="0"/>
                <a:cs typeface="Times New Roman" pitchFamily="18" charset="0"/>
              </a:rPr>
              <a:t>: hoarseness, pain, dysphagia, </a:t>
            </a:r>
            <a:r>
              <a:rPr lang="en-US" dirty="0" err="1">
                <a:latin typeface="Times New Roman" pitchFamily="18" charset="0"/>
                <a:cs typeface="Times New Roman" pitchFamily="18" charset="0"/>
              </a:rPr>
              <a:t>dyspnoea</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(sometimes)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Indirect laryngoscopy: swelling and hyperemia of the mucous membrane of the larynx, accentuated vascular pattern and secretion.</a:t>
            </a:r>
          </a:p>
          <a:p>
            <a:r>
              <a:rPr lang="en-US" dirty="0">
                <a:latin typeface="Times New Roman" pitchFamily="18" charset="0"/>
                <a:cs typeface="Times New Roman" pitchFamily="18" charset="0"/>
              </a:rPr>
              <a:t>Nose and throat swab for bacteria and fungi, basic laboratory analysis</a:t>
            </a:r>
          </a:p>
          <a:p>
            <a:r>
              <a:rPr lang="en-US" dirty="0">
                <a:latin typeface="Times New Roman" pitchFamily="18" charset="0"/>
                <a:cs typeface="Times New Roman" pitchFamily="18" charset="0"/>
              </a:rPr>
              <a:t>Possibly an examination by an </a:t>
            </a:r>
            <a:r>
              <a:rPr lang="en-US" dirty="0" smtClean="0">
                <a:latin typeface="Times New Roman" pitchFamily="18" charset="0"/>
                <a:cs typeface="Times New Roman" pitchFamily="18" charset="0"/>
              </a:rPr>
              <a:t>pulmonologist</a:t>
            </a:r>
            <a:endParaRPr lang="en-US" dirty="0">
              <a:latin typeface="Times New Roman" pitchFamily="18" charset="0"/>
              <a:cs typeface="Times New Roman" pitchFamily="18" charset="0"/>
            </a:endParaRPr>
          </a:p>
          <a:p>
            <a:r>
              <a:rPr lang="en-US" b="1" dirty="0">
                <a:solidFill>
                  <a:srgbClr val="FF0000"/>
                </a:solidFill>
                <a:latin typeface="Times New Roman" pitchFamily="18" charset="0"/>
                <a:cs typeface="Times New Roman" pitchFamily="18" charset="0"/>
              </a:rPr>
              <a:t>HOURNESS FOR LONGER THAN TWO WEEKS, ENT EXAMINATION IS MANDATORY!!!!</a:t>
            </a: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Diagnosis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050279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32770" name="Picture 2" descr="Ð¡ÑÐ¾Ð´Ð½Ð° ÑÐ»Ð¸ÐºÐ°"/>
          <p:cNvPicPr>
            <a:picLocks noChangeAspect="1" noChangeArrowheads="1"/>
          </p:cNvPicPr>
          <p:nvPr/>
        </p:nvPicPr>
        <p:blipFill>
          <a:blip r:embed="rId2" cstate="print"/>
          <a:srcRect/>
          <a:stretch>
            <a:fillRect/>
          </a:stretch>
        </p:blipFill>
        <p:spPr bwMode="auto">
          <a:xfrm>
            <a:off x="1524000" y="1151466"/>
            <a:ext cx="6153150" cy="4754707"/>
          </a:xfrm>
          <a:prstGeom prst="rect">
            <a:avLst/>
          </a:prstGeom>
          <a:noFill/>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Analgesics, antipyretics, fluid intake, aerosol therapy</a:t>
            </a: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Therapy</a:t>
            </a:r>
            <a:endParaRPr lang="en-US" dirty="0">
              <a:latin typeface="Times New Roman" pitchFamily="18" charset="0"/>
              <a:cs typeface="Times New Roman" pitchFamily="18" charset="0"/>
            </a:endParaRPr>
          </a:p>
        </p:txBody>
      </p:sp>
      <p:pic>
        <p:nvPicPr>
          <p:cNvPr id="34818" name="Picture 2" descr="Ð ÐµÐ·ÑÐ»ÑÐ°Ñ ÑÐ»Ð¸ÐºÐ° Ð·Ð° laryngitis acuta"/>
          <p:cNvPicPr>
            <a:picLocks noChangeAspect="1" noChangeArrowheads="1"/>
          </p:cNvPicPr>
          <p:nvPr/>
        </p:nvPicPr>
        <p:blipFill>
          <a:blip r:embed="rId2"/>
          <a:srcRect/>
          <a:stretch>
            <a:fillRect/>
          </a:stretch>
        </p:blipFill>
        <p:spPr bwMode="auto">
          <a:xfrm>
            <a:off x="1981200" y="1981200"/>
            <a:ext cx="5486400" cy="4114801"/>
          </a:xfrm>
          <a:prstGeom prst="rect">
            <a:avLst/>
          </a:prstGeom>
          <a:noFill/>
        </p:spPr>
      </p:pic>
    </p:spTree>
    <p:extLst>
      <p:ext uri="{BB962C8B-B14F-4D97-AF65-F5344CB8AC3E}">
        <p14:creationId xmlns:p14="http://schemas.microsoft.com/office/powerpoint/2010/main" val="13708789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latin typeface="Times New Roman" pitchFamily="18" charset="0"/>
                <a:cs typeface="Times New Roman" pitchFamily="18" charset="0"/>
              </a:rPr>
              <a:t>A special form of acute laryngitis</a:t>
            </a:r>
          </a:p>
          <a:p>
            <a:r>
              <a:rPr lang="en-US" dirty="0" err="1">
                <a:latin typeface="Times New Roman" pitchFamily="18" charset="0"/>
                <a:cs typeface="Times New Roman" pitchFamily="18" charset="0"/>
              </a:rPr>
              <a:t>Haemophilus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influenzae</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 patient is agitated, has a high fever, swallowing is extremely difficult, as well as breathing</a:t>
            </a:r>
          </a:p>
          <a:p>
            <a:r>
              <a:rPr lang="en-US" dirty="0">
                <a:latin typeface="Times New Roman" pitchFamily="18" charset="0"/>
                <a:cs typeface="Times New Roman" pitchFamily="18" charset="0"/>
              </a:rPr>
              <a:t>Diagnosis: anamnesis, </a:t>
            </a:r>
            <a:r>
              <a:rPr lang="en-US" dirty="0" smtClean="0">
                <a:latin typeface="Times New Roman" pitchFamily="18" charset="0"/>
                <a:cs typeface="Times New Roman" pitchFamily="18" charset="0"/>
              </a:rPr>
              <a:t>indirect laryngoscopy</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Epiglottis, brightly hyperemic, dark red in color, edematous. </a:t>
            </a:r>
            <a:r>
              <a:rPr lang="en-US" dirty="0" err="1" smtClean="0">
                <a:latin typeface="Times New Roman" pitchFamily="18" charset="0"/>
                <a:cs typeface="Times New Roman" pitchFamily="18" charset="0"/>
              </a:rPr>
              <a:t>Epiglottic</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abscess is also common</a:t>
            </a:r>
          </a:p>
          <a:p>
            <a:r>
              <a:rPr lang="en-US" dirty="0">
                <a:latin typeface="Times New Roman" pitchFamily="18" charset="0"/>
                <a:cs typeface="Times New Roman" pitchFamily="18" charset="0"/>
              </a:rPr>
              <a:t>Therapy: high doses of antibiotics, corticosteroid therapy</a:t>
            </a:r>
          </a:p>
          <a:p>
            <a:r>
              <a:rPr lang="en-US" dirty="0">
                <a:latin typeface="Times New Roman" pitchFamily="18" charset="0"/>
                <a:cs typeface="Times New Roman" pitchFamily="18" charset="0"/>
              </a:rPr>
              <a:t>Less often: intubation and surgical tracheotomy</a:t>
            </a:r>
          </a:p>
        </p:txBody>
      </p:sp>
      <p:sp>
        <p:nvSpPr>
          <p:cNvPr id="3" name="Title 2"/>
          <p:cNvSpPr>
            <a:spLocks noGrp="1"/>
          </p:cNvSpPr>
          <p:nvPr>
            <p:ph type="title"/>
          </p:nvPr>
        </p:nvSpPr>
        <p:spPr/>
        <p:txBody>
          <a:bodyPr>
            <a:normAutofit/>
          </a:bodyPr>
          <a:lstStyle/>
          <a:p>
            <a:r>
              <a:rPr lang="x-none" smtClean="0">
                <a:latin typeface="Times New Roman" pitchFamily="18" charset="0"/>
                <a:cs typeface="Times New Roman" pitchFamily="18" charset="0"/>
              </a:rPr>
              <a:t> </a:t>
            </a:r>
            <a:r>
              <a:rPr lang="en-US" dirty="0" smtClean="0">
                <a:latin typeface="Times New Roman" pitchFamily="18" charset="0"/>
                <a:cs typeface="Times New Roman" pitchFamily="18" charset="0"/>
              </a:rPr>
              <a:t>Acute epiglottitis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6914696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sp>
        <p:nvSpPr>
          <p:cNvPr id="3" name="Title 2"/>
          <p:cNvSpPr>
            <a:spLocks noGrp="1"/>
          </p:cNvSpPr>
          <p:nvPr>
            <p:ph type="title"/>
          </p:nvPr>
        </p:nvSpPr>
        <p:spPr/>
        <p:txBody>
          <a:bodyPr/>
          <a:lstStyle/>
          <a:p>
            <a:endParaRPr lang="en-US"/>
          </a:p>
        </p:txBody>
      </p:sp>
      <p:sp>
        <p:nvSpPr>
          <p:cNvPr id="52226" name="AutoShape 2" descr="Ð ÐµÐ·ÑÐ»ÑÐ°Ñ ÑÐ»Ð¸ÐºÐ° Ð·Ð° epiglottitis acut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5" name="Picture 4" descr="Ð ÐµÐ·ÑÐ»ÑÐ°Ñ ÑÐ»Ð¸ÐºÐ° Ð·Ð° epiglottitis acuta"/>
          <p:cNvPicPr/>
          <p:nvPr/>
        </p:nvPicPr>
        <p:blipFill>
          <a:blip r:embed="rId2"/>
          <a:srcRect/>
          <a:stretch>
            <a:fillRect/>
          </a:stretch>
        </p:blipFill>
        <p:spPr bwMode="auto">
          <a:xfrm>
            <a:off x="914400" y="1905000"/>
            <a:ext cx="3047999" cy="3326092"/>
          </a:xfrm>
          <a:prstGeom prst="rect">
            <a:avLst/>
          </a:prstGeom>
          <a:noFill/>
          <a:ln w="9525">
            <a:noFill/>
            <a:miter lim="800000"/>
            <a:headEnd/>
            <a:tailEnd/>
          </a:ln>
        </p:spPr>
      </p:pic>
      <p:pic>
        <p:nvPicPr>
          <p:cNvPr id="52228" name="Picture 4" descr="Ð ÐµÐ·ÑÐ»ÑÐ°Ñ ÑÐ»Ð¸ÐºÐ° Ð·Ð° epiglottitis acuta"/>
          <p:cNvPicPr>
            <a:picLocks noChangeAspect="1" noChangeArrowheads="1"/>
          </p:cNvPicPr>
          <p:nvPr/>
        </p:nvPicPr>
        <p:blipFill>
          <a:blip r:embed="rId3"/>
          <a:srcRect/>
          <a:stretch>
            <a:fillRect/>
          </a:stretch>
        </p:blipFill>
        <p:spPr bwMode="auto">
          <a:xfrm>
            <a:off x="5410200" y="1981200"/>
            <a:ext cx="2971800" cy="3067051"/>
          </a:xfrm>
          <a:prstGeom prst="rect">
            <a:avLst/>
          </a:prstGeom>
          <a:noFill/>
        </p:spPr>
      </p:pic>
    </p:spTree>
    <p:extLst>
      <p:ext uri="{BB962C8B-B14F-4D97-AF65-F5344CB8AC3E}">
        <p14:creationId xmlns:p14="http://schemas.microsoft.com/office/powerpoint/2010/main" val="381351934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The same </a:t>
            </a:r>
            <a:r>
              <a:rPr lang="en-US" dirty="0" smtClean="0">
                <a:latin typeface="Times New Roman" pitchFamily="18" charset="0"/>
                <a:cs typeface="Times New Roman" pitchFamily="18" charset="0"/>
              </a:rPr>
              <a:t>causative agents as </a:t>
            </a:r>
            <a:r>
              <a:rPr lang="en-US" dirty="0">
                <a:latin typeface="Times New Roman" pitchFamily="18" charset="0"/>
                <a:cs typeface="Times New Roman" pitchFamily="18" charset="0"/>
              </a:rPr>
              <a:t>in adults</a:t>
            </a:r>
          </a:p>
          <a:p>
            <a:r>
              <a:rPr lang="en-US" dirty="0">
                <a:latin typeface="Times New Roman" pitchFamily="18" charset="0"/>
                <a:cs typeface="Times New Roman" pitchFamily="18" charset="0"/>
              </a:rPr>
              <a:t>Due to the dimensions of the larynx in children, edema of the mucous membrane of the larynx leads to a significant reduction of the breathing space, therefore it is an urgent condition in pediatric otorhinolaryngology.</a:t>
            </a:r>
          </a:p>
          <a:p>
            <a:r>
              <a:rPr lang="en-US" dirty="0">
                <a:latin typeface="Times New Roman" pitchFamily="18" charset="0"/>
                <a:cs typeface="Times New Roman" pitchFamily="18" charset="0"/>
              </a:rPr>
              <a:t>Spasms at the level of the tracheobronchial tree and the </a:t>
            </a:r>
            <a:r>
              <a:rPr lang="en-US" dirty="0" err="1">
                <a:latin typeface="Times New Roman" pitchFamily="18" charset="0"/>
                <a:cs typeface="Times New Roman" pitchFamily="18" charset="0"/>
              </a:rPr>
              <a:t>immunobiological</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capabilities of </a:t>
            </a:r>
            <a:r>
              <a:rPr lang="en-US" dirty="0">
                <a:latin typeface="Times New Roman" pitchFamily="18" charset="0"/>
                <a:cs typeface="Times New Roman" pitchFamily="18" charset="0"/>
              </a:rPr>
              <a:t>the child's organism have not matured.</a:t>
            </a:r>
          </a:p>
          <a:p>
            <a:r>
              <a:rPr lang="en-US" dirty="0">
                <a:solidFill>
                  <a:srgbClr val="FF0000"/>
                </a:solidFill>
                <a:latin typeface="Times New Roman" pitchFamily="18" charset="0"/>
                <a:cs typeface="Times New Roman" pitchFamily="18" charset="0"/>
              </a:rPr>
              <a:t>In childhood: state of respiratory function</a:t>
            </a:r>
          </a:p>
          <a:p>
            <a:r>
              <a:rPr lang="en-US" dirty="0">
                <a:solidFill>
                  <a:srgbClr val="FF0000"/>
                </a:solidFill>
                <a:latin typeface="Times New Roman" pitchFamily="18" charset="0"/>
                <a:cs typeface="Times New Roman" pitchFamily="18" charset="0"/>
              </a:rPr>
              <a:t>Hoarseness in adults</a:t>
            </a: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Acute laryngitis in children</a:t>
            </a:r>
          </a:p>
        </p:txBody>
      </p:sp>
      <p:pic>
        <p:nvPicPr>
          <p:cNvPr id="5" name="Picture 2" descr="Ð¡ÑÐ¾Ð´Ð½Ð° ÑÐ»Ð¸ÐºÐ°"/>
          <p:cNvPicPr>
            <a:picLocks noChangeAspect="1" noChangeArrowheads="1"/>
          </p:cNvPicPr>
          <p:nvPr/>
        </p:nvPicPr>
        <p:blipFill>
          <a:blip r:embed="rId2" cstate="print"/>
          <a:srcRect/>
          <a:stretch>
            <a:fillRect/>
          </a:stretch>
        </p:blipFill>
        <p:spPr bwMode="auto">
          <a:xfrm>
            <a:off x="6705600" y="4953000"/>
            <a:ext cx="2316480" cy="1447800"/>
          </a:xfrm>
          <a:prstGeom prst="rect">
            <a:avLst/>
          </a:prstGeom>
          <a:noFill/>
        </p:spPr>
      </p:pic>
    </p:spTree>
    <p:extLst>
      <p:ext uri="{BB962C8B-B14F-4D97-AF65-F5344CB8AC3E}">
        <p14:creationId xmlns:p14="http://schemas.microsoft.com/office/powerpoint/2010/main" val="254808749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Mild </a:t>
            </a:r>
            <a:r>
              <a:rPr lang="en-US" dirty="0" smtClean="0">
                <a:latin typeface="Times New Roman" pitchFamily="18" charset="0"/>
                <a:cs typeface="Times New Roman" pitchFamily="18" charset="0"/>
              </a:rPr>
              <a:t>symptoms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Influenza, </a:t>
            </a:r>
            <a:r>
              <a:rPr lang="en-US" dirty="0" err="1">
                <a:latin typeface="Times New Roman" pitchFamily="18" charset="0"/>
                <a:cs typeface="Times New Roman" pitchFamily="18" charset="0"/>
              </a:rPr>
              <a:t>parainfluenza</a:t>
            </a:r>
            <a:r>
              <a:rPr lang="en-US" dirty="0">
                <a:latin typeface="Times New Roman" pitchFamily="18" charset="0"/>
                <a:cs typeface="Times New Roman" pitchFamily="18" charset="0"/>
              </a:rPr>
              <a:t>, adenoviruses, respiratory syncytial viruses</a:t>
            </a:r>
          </a:p>
          <a:p>
            <a:r>
              <a:rPr lang="en-US" dirty="0">
                <a:latin typeface="Times New Roman" pitchFamily="18" charset="0"/>
                <a:cs typeface="Times New Roman" pitchFamily="18" charset="0"/>
              </a:rPr>
              <a:t>Varicella virus, measles, rubella...</a:t>
            </a:r>
          </a:p>
          <a:p>
            <a:r>
              <a:rPr lang="en-US" dirty="0">
                <a:latin typeface="Times New Roman" pitchFamily="18" charset="0"/>
                <a:cs typeface="Times New Roman" pitchFamily="18" charset="0"/>
              </a:rPr>
              <a:t>Hoarseness, difficulty breathing</a:t>
            </a:r>
          </a:p>
          <a:p>
            <a:r>
              <a:rPr lang="en-US" dirty="0">
                <a:latin typeface="Times New Roman" pitchFamily="18" charset="0"/>
                <a:cs typeface="Times New Roman" pitchFamily="18" charset="0"/>
              </a:rPr>
              <a:t>Therapy: a tent with humid air and oxygen, adrenaline inhalations, corticosteroids</a:t>
            </a:r>
          </a:p>
        </p:txBody>
      </p:sp>
      <p:sp>
        <p:nvSpPr>
          <p:cNvPr id="3" name="Title 2"/>
          <p:cNvSpPr>
            <a:spLocks noGrp="1"/>
          </p:cNvSpPr>
          <p:nvPr>
            <p:ph type="title"/>
          </p:nvPr>
        </p:nvSpPr>
        <p:spPr/>
        <p:txBody>
          <a:bodyPr>
            <a:normAutofit/>
          </a:bodyPr>
          <a:lstStyle/>
          <a:p>
            <a:r>
              <a:rPr lang="en-US" dirty="0">
                <a:latin typeface="Times New Roman" pitchFamily="18" charset="0"/>
                <a:cs typeface="Times New Roman" pitchFamily="18" charset="0"/>
              </a:rPr>
              <a:t>Acute (non-obstructive) laryngitis</a:t>
            </a:r>
          </a:p>
        </p:txBody>
      </p:sp>
    </p:spTree>
    <p:extLst>
      <p:ext uri="{BB962C8B-B14F-4D97-AF65-F5344CB8AC3E}">
        <p14:creationId xmlns:p14="http://schemas.microsoft.com/office/powerpoint/2010/main" val="306391371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latin typeface="Times New Roman" pitchFamily="18" charset="0"/>
                <a:cs typeface="Times New Roman" pitchFamily="18" charset="0"/>
              </a:rPr>
              <a:t>Laryngitis </a:t>
            </a:r>
            <a:r>
              <a:rPr lang="en-US" dirty="0" err="1">
                <a:latin typeface="Times New Roman" pitchFamily="18" charset="0"/>
                <a:cs typeface="Times New Roman" pitchFamily="18" charset="0"/>
              </a:rPr>
              <a:t>subglottica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pseudocroup</a:t>
            </a:r>
            <a:r>
              <a:rPr lang="en-US" dirty="0">
                <a:latin typeface="Times New Roman" pitchFamily="18" charset="0"/>
                <a:cs typeface="Times New Roman" pitchFamily="18" charset="0"/>
              </a:rPr>
              <a:t>)</a:t>
            </a:r>
          </a:p>
          <a:p>
            <a:r>
              <a:rPr lang="en-US" dirty="0">
                <a:latin typeface="Times New Roman" pitchFamily="18" charset="0"/>
                <a:cs typeface="Times New Roman" pitchFamily="18" charset="0"/>
              </a:rPr>
              <a:t>Inflammation of the mucous membrane of the </a:t>
            </a:r>
            <a:r>
              <a:rPr lang="en-US" dirty="0" err="1">
                <a:latin typeface="Times New Roman" pitchFamily="18" charset="0"/>
                <a:cs typeface="Times New Roman" pitchFamily="18" charset="0"/>
              </a:rPr>
              <a:t>subglottis</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From the second to the fourth year of life</a:t>
            </a:r>
          </a:p>
          <a:p>
            <a:r>
              <a:rPr lang="en-US" dirty="0">
                <a:latin typeface="Times New Roman" pitchFamily="18" charset="0"/>
                <a:cs typeface="Times New Roman" pitchFamily="18" charset="0"/>
              </a:rPr>
              <a:t>The </a:t>
            </a:r>
            <a:r>
              <a:rPr lang="en-US" dirty="0" smtClean="0">
                <a:latin typeface="Times New Roman" pitchFamily="18" charset="0"/>
                <a:cs typeface="Times New Roman" pitchFamily="18" charset="0"/>
              </a:rPr>
              <a:t>causative agents are </a:t>
            </a:r>
            <a:r>
              <a:rPr lang="en-US" dirty="0">
                <a:latin typeface="Times New Roman" pitchFamily="18" charset="0"/>
                <a:cs typeface="Times New Roman" pitchFamily="18" charset="0"/>
              </a:rPr>
              <a:t>the same as in acute laryngitis</a:t>
            </a:r>
          </a:p>
          <a:p>
            <a:r>
              <a:rPr lang="en-US" dirty="0">
                <a:latin typeface="Times New Roman" pitchFamily="18" charset="0"/>
                <a:cs typeface="Times New Roman" pitchFamily="18" charset="0"/>
              </a:rPr>
              <a:t>Sudden onset, usually a few hours after the child falls asleep</a:t>
            </a:r>
          </a:p>
          <a:p>
            <a:r>
              <a:rPr lang="en-US" dirty="0">
                <a:latin typeface="Times New Roman" pitchFamily="18" charset="0"/>
                <a:cs typeface="Times New Roman" pitchFamily="18" charset="0"/>
              </a:rPr>
              <a:t>A dry irritating cough, </a:t>
            </a:r>
            <a:r>
              <a:rPr lang="en-US" dirty="0" smtClean="0">
                <a:latin typeface="Times New Roman" pitchFamily="18" charset="0"/>
                <a:cs typeface="Times New Roman" pitchFamily="18" charset="0"/>
              </a:rPr>
              <a:t>similar to </a:t>
            </a:r>
            <a:r>
              <a:rPr lang="en-US" dirty="0">
                <a:latin typeface="Times New Roman" pitchFamily="18" charset="0"/>
                <a:cs typeface="Times New Roman" pitchFamily="18" charset="0"/>
              </a:rPr>
              <a:t>the barking of a dog</a:t>
            </a:r>
          </a:p>
          <a:p>
            <a:r>
              <a:rPr lang="en-US" dirty="0">
                <a:latin typeface="Times New Roman" pitchFamily="18" charset="0"/>
                <a:cs typeface="Times New Roman" pitchFamily="18" charset="0"/>
              </a:rPr>
              <a:t>Stridor and cyanosis may be present, especially if the child is agitated and crying</a:t>
            </a:r>
            <a:endParaRPr lang="x-none" dirty="0" smtClean="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Obstructive laryngitis</a:t>
            </a:r>
          </a:p>
        </p:txBody>
      </p:sp>
    </p:spTree>
    <p:extLst>
      <p:ext uri="{BB962C8B-B14F-4D97-AF65-F5344CB8AC3E}">
        <p14:creationId xmlns:p14="http://schemas.microsoft.com/office/powerpoint/2010/main" val="291816269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A clinical examination is difficult to perform and should not be insisted on, especially since instrumental trauma can further worsen the general and local condition of a </a:t>
            </a:r>
            <a:r>
              <a:rPr lang="en-US" dirty="0" smtClean="0">
                <a:latin typeface="Times New Roman" pitchFamily="18" charset="0"/>
                <a:cs typeface="Times New Roman" pitchFamily="18" charset="0"/>
              </a:rPr>
              <a:t>child</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It is necessary to </a:t>
            </a:r>
            <a:r>
              <a:rPr lang="en-US" dirty="0" smtClean="0">
                <a:latin typeface="Times New Roman" pitchFamily="18" charset="0"/>
                <a:cs typeface="Times New Roman" pitchFamily="18" charset="0"/>
              </a:rPr>
              <a:t>administer oxygen</a:t>
            </a:r>
            <a:r>
              <a:rPr lang="en-US" dirty="0">
                <a:latin typeface="Times New Roman" pitchFamily="18" charset="0"/>
                <a:cs typeface="Times New Roman" pitchFamily="18" charset="0"/>
              </a:rPr>
              <a:t>, corticosteroids, antipyretics, adrenaline by inhalation</a:t>
            </a: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Diagnosis </a:t>
            </a:r>
            <a:r>
              <a:rPr lang="en-US" dirty="0">
                <a:latin typeface="Times New Roman" pitchFamily="18" charset="0"/>
                <a:cs typeface="Times New Roman" pitchFamily="18" charset="0"/>
              </a:rPr>
              <a:t>and therapy</a:t>
            </a:r>
          </a:p>
        </p:txBody>
      </p:sp>
      <p:pic>
        <p:nvPicPr>
          <p:cNvPr id="55298" name="Picture 2" descr="Ð ÐµÐ·ÑÐ»ÑÐ°Ñ ÑÐ»Ð¸ÐºÐ° Ð·Ð° laryngitis subglotica"/>
          <p:cNvPicPr>
            <a:picLocks noChangeAspect="1" noChangeArrowheads="1"/>
          </p:cNvPicPr>
          <p:nvPr/>
        </p:nvPicPr>
        <p:blipFill>
          <a:blip r:embed="rId2"/>
          <a:srcRect/>
          <a:stretch>
            <a:fillRect/>
          </a:stretch>
        </p:blipFill>
        <p:spPr bwMode="auto">
          <a:xfrm>
            <a:off x="5181600" y="4038600"/>
            <a:ext cx="3276600" cy="2457450"/>
          </a:xfrm>
          <a:prstGeom prst="rect">
            <a:avLst/>
          </a:prstGeom>
          <a:noFill/>
        </p:spPr>
      </p:pic>
    </p:spTree>
    <p:extLst>
      <p:ext uri="{BB962C8B-B14F-4D97-AF65-F5344CB8AC3E}">
        <p14:creationId xmlns:p14="http://schemas.microsoft.com/office/powerpoint/2010/main" val="386725701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err="1">
                <a:latin typeface="Times New Roman" pitchFamily="18" charset="0"/>
                <a:cs typeface="Times New Roman" pitchFamily="18" charset="0"/>
              </a:rPr>
              <a:t>Haemophilus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influenzae</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Pathological changes are localized on the lingual side of the epiglottis and ventricular folds</a:t>
            </a:r>
          </a:p>
          <a:p>
            <a:r>
              <a:rPr lang="en-US" dirty="0">
                <a:latin typeface="Times New Roman" pitchFamily="18" charset="0"/>
                <a:cs typeface="Times New Roman" pitchFamily="18" charset="0"/>
              </a:rPr>
              <a:t>The disease develops rapidly in 4-24 hours.</a:t>
            </a:r>
          </a:p>
          <a:p>
            <a:r>
              <a:rPr lang="en-US" dirty="0">
                <a:latin typeface="Times New Roman" pitchFamily="18" charset="0"/>
                <a:cs typeface="Times New Roman" pitchFamily="18" charset="0"/>
              </a:rPr>
              <a:t>The child is highly febrile, extremely agitated, </a:t>
            </a:r>
            <a:r>
              <a:rPr lang="en-US" dirty="0" err="1">
                <a:latin typeface="Times New Roman" pitchFamily="18" charset="0"/>
                <a:cs typeface="Times New Roman" pitchFamily="18" charset="0"/>
              </a:rPr>
              <a:t>dyspnoic</a:t>
            </a:r>
            <a:r>
              <a:rPr lang="en-US" dirty="0">
                <a:latin typeface="Times New Roman" pitchFamily="18" charset="0"/>
                <a:cs typeface="Times New Roman" pitchFamily="18" charset="0"/>
              </a:rPr>
              <a:t>, cyanotic, unable to swallow saliva.</a:t>
            </a:r>
          </a:p>
          <a:p>
            <a:r>
              <a:rPr lang="en-US" dirty="0">
                <a:latin typeface="Times New Roman" pitchFamily="18" charset="0"/>
                <a:cs typeface="Times New Roman" pitchFamily="18" charset="0"/>
              </a:rPr>
              <a:t>He refuses to lie on his back - the epiglottis "falls down" and endangers breathing even more</a:t>
            </a:r>
          </a:p>
          <a:p>
            <a:r>
              <a:rPr lang="en-US" dirty="0">
                <a:latin typeface="Times New Roman" pitchFamily="18" charset="0"/>
                <a:cs typeface="Times New Roman" pitchFamily="18" charset="0"/>
              </a:rPr>
              <a:t>The voice is described as "a hot potato in the mouth."</a:t>
            </a:r>
          </a:p>
          <a:p>
            <a:r>
              <a:rPr lang="en-US" dirty="0">
                <a:latin typeface="Times New Roman" pitchFamily="18" charset="0"/>
                <a:cs typeface="Times New Roman" pitchFamily="18" charset="0"/>
              </a:rPr>
              <a:t>Inspiratory stridor</a:t>
            </a:r>
            <a:endParaRPr lang="x-none" dirty="0" smtClean="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Acute epiglottitis</a:t>
            </a:r>
          </a:p>
        </p:txBody>
      </p:sp>
    </p:spTree>
    <p:extLst>
      <p:ext uri="{BB962C8B-B14F-4D97-AF65-F5344CB8AC3E}">
        <p14:creationId xmlns:p14="http://schemas.microsoft.com/office/powerpoint/2010/main" val="411446636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The child should be calmed down and placed in a sitting position</a:t>
            </a:r>
          </a:p>
          <a:p>
            <a:r>
              <a:rPr lang="en-US" dirty="0">
                <a:latin typeface="Times New Roman" pitchFamily="18" charset="0"/>
                <a:cs typeface="Times New Roman" pitchFamily="18" charset="0"/>
              </a:rPr>
              <a:t>The diagnosis is made </a:t>
            </a:r>
            <a:r>
              <a:rPr lang="en-US" dirty="0" smtClean="0">
                <a:latin typeface="Times New Roman" pitchFamily="18" charset="0"/>
                <a:cs typeface="Times New Roman" pitchFamily="18" charset="0"/>
              </a:rPr>
              <a:t>based on medical </a:t>
            </a:r>
            <a:r>
              <a:rPr lang="en-US" dirty="0">
                <a:latin typeface="Times New Roman" pitchFamily="18" charset="0"/>
                <a:cs typeface="Times New Roman" pitchFamily="18" charset="0"/>
              </a:rPr>
              <a:t>history and clinical picture</a:t>
            </a:r>
          </a:p>
          <a:p>
            <a:r>
              <a:rPr lang="en-US" dirty="0">
                <a:latin typeface="Times New Roman" pitchFamily="18" charset="0"/>
                <a:cs typeface="Times New Roman" pitchFamily="18" charset="0"/>
              </a:rPr>
              <a:t>Therapy: corticosteroids, high doses of antibiotics, fluid replacement</a:t>
            </a:r>
          </a:p>
          <a:p>
            <a:r>
              <a:rPr lang="en-US" dirty="0">
                <a:latin typeface="Times New Roman" pitchFamily="18" charset="0"/>
                <a:cs typeface="Times New Roman" pitchFamily="18" charset="0"/>
              </a:rPr>
              <a:t>In some cases, intubation is required, rarely tracheotomy</a:t>
            </a: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Diagnosis and therapy</a:t>
            </a:r>
          </a:p>
        </p:txBody>
      </p:sp>
    </p:spTree>
    <p:extLst>
      <p:ext uri="{BB962C8B-B14F-4D97-AF65-F5344CB8AC3E}">
        <p14:creationId xmlns:p14="http://schemas.microsoft.com/office/powerpoint/2010/main" val="9798164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4" name="Picture 4" descr="Ð¡ÑÐ¾Ð´Ð½Ð° ÑÐ»Ð¸ÐºÐ°"/>
          <p:cNvPicPr>
            <a:picLocks noGrp="1" noChangeAspect="1" noChangeArrowheads="1"/>
          </p:cNvPicPr>
          <p:nvPr>
            <p:ph idx="1"/>
          </p:nvPr>
        </p:nvPicPr>
        <p:blipFill>
          <a:blip r:embed="rId2"/>
          <a:srcRect/>
          <a:stretch>
            <a:fillRect/>
          </a:stretch>
        </p:blipFill>
        <p:spPr bwMode="auto">
          <a:xfrm>
            <a:off x="838200" y="1905000"/>
            <a:ext cx="3505200" cy="3200400"/>
          </a:xfrm>
          <a:prstGeom prst="rect">
            <a:avLst/>
          </a:prstGeom>
          <a:noFill/>
        </p:spPr>
      </p:pic>
      <p:pic>
        <p:nvPicPr>
          <p:cNvPr id="5" name="Picture 2" descr="Ð ÐµÐ·ÑÐ»ÑÐ°Ñ ÑÐ»Ð¸ÐºÐ° Ð·Ð° epiglottitis acuta children"/>
          <p:cNvPicPr>
            <a:picLocks noChangeAspect="1" noChangeArrowheads="1"/>
          </p:cNvPicPr>
          <p:nvPr/>
        </p:nvPicPr>
        <p:blipFill>
          <a:blip r:embed="rId3"/>
          <a:srcRect/>
          <a:stretch>
            <a:fillRect/>
          </a:stretch>
        </p:blipFill>
        <p:spPr bwMode="auto">
          <a:xfrm>
            <a:off x="5029200" y="1905000"/>
            <a:ext cx="3124200" cy="3048000"/>
          </a:xfrm>
          <a:prstGeom prst="rect">
            <a:avLst/>
          </a:prstGeom>
          <a:noFill/>
        </p:spPr>
      </p:pic>
    </p:spTree>
    <p:extLst>
      <p:ext uri="{BB962C8B-B14F-4D97-AF65-F5344CB8AC3E}">
        <p14:creationId xmlns:p14="http://schemas.microsoft.com/office/powerpoint/2010/main" val="1926586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endParaRPr lang="en-US"/>
          </a:p>
        </p:txBody>
      </p:sp>
      <p:pic>
        <p:nvPicPr>
          <p:cNvPr id="31746" name="Picture 2" descr="Ð ÐµÐ·ÑÐ»ÑÐ°Ñ ÑÐ»Ð¸ÐºÐ° Ð·Ð° LARYNX MONNIER"/>
          <p:cNvPicPr>
            <a:picLocks noChangeAspect="1" noChangeArrowheads="1"/>
          </p:cNvPicPr>
          <p:nvPr/>
        </p:nvPicPr>
        <p:blipFill>
          <a:blip r:embed="rId2" cstate="print"/>
          <a:srcRect/>
          <a:stretch>
            <a:fillRect/>
          </a:stretch>
        </p:blipFill>
        <p:spPr bwMode="auto">
          <a:xfrm>
            <a:off x="914400" y="1371600"/>
            <a:ext cx="7277100" cy="4922052"/>
          </a:xfrm>
          <a:prstGeom prst="rect">
            <a:avLst/>
          </a:prstGeom>
          <a:noFill/>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Suddenly after exposure to allergens (bee sting...)</a:t>
            </a:r>
          </a:p>
          <a:p>
            <a:r>
              <a:rPr lang="en-US" dirty="0">
                <a:latin typeface="Times New Roman" pitchFamily="18" charset="0"/>
                <a:cs typeface="Times New Roman" pitchFamily="18" charset="0"/>
              </a:rPr>
              <a:t>Symptomatology similar to acute laryngitis</a:t>
            </a:r>
          </a:p>
          <a:p>
            <a:r>
              <a:rPr lang="en-US" dirty="0">
                <a:latin typeface="Times New Roman" pitchFamily="18" charset="0"/>
                <a:cs typeface="Times New Roman" pitchFamily="18" charset="0"/>
              </a:rPr>
              <a:t>The epiglottis is swollen but pale</a:t>
            </a:r>
          </a:p>
          <a:p>
            <a:r>
              <a:rPr lang="en-US" dirty="0">
                <a:latin typeface="Times New Roman" pitchFamily="18" charset="0"/>
                <a:cs typeface="Times New Roman" pitchFamily="18" charset="0"/>
              </a:rPr>
              <a:t>Therapy is urgent: anti-allergic and anti-edematous (corticosteroids)</a:t>
            </a:r>
          </a:p>
        </p:txBody>
      </p:sp>
      <p:sp>
        <p:nvSpPr>
          <p:cNvPr id="3" name="Title 2"/>
          <p:cNvSpPr>
            <a:spLocks noGrp="1"/>
          </p:cNvSpPr>
          <p:nvPr>
            <p:ph type="title"/>
          </p:nvPr>
        </p:nvSpPr>
        <p:spPr/>
        <p:txBody>
          <a:bodyPr/>
          <a:lstStyle/>
          <a:p>
            <a:r>
              <a:rPr lang="en-US" dirty="0">
                <a:latin typeface="Times New Roman" pitchFamily="18" charset="0"/>
                <a:cs typeface="Times New Roman" pitchFamily="18" charset="0"/>
              </a:rPr>
              <a:t>Subglottic allergic edema</a:t>
            </a:r>
          </a:p>
        </p:txBody>
      </p:sp>
    </p:spTree>
    <p:extLst>
      <p:ext uri="{BB962C8B-B14F-4D97-AF65-F5344CB8AC3E}">
        <p14:creationId xmlns:p14="http://schemas.microsoft.com/office/powerpoint/2010/main" val="400872562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Inflammation of the </a:t>
            </a:r>
            <a:r>
              <a:rPr lang="en-US" dirty="0" smtClean="0">
                <a:latin typeface="Times New Roman" pitchFamily="18" charset="0"/>
                <a:cs typeface="Times New Roman" pitchFamily="18" charset="0"/>
              </a:rPr>
              <a:t>mucosa </a:t>
            </a:r>
            <a:r>
              <a:rPr lang="en-US" dirty="0">
                <a:latin typeface="Times New Roman" pitchFamily="18" charset="0"/>
                <a:cs typeface="Times New Roman" pitchFamily="18" charset="0"/>
              </a:rPr>
              <a:t>of the larynx, trachea and bronchi.</a:t>
            </a:r>
          </a:p>
          <a:p>
            <a:r>
              <a:rPr lang="en-US" dirty="0">
                <a:latin typeface="Times New Roman" pitchFamily="18" charset="0"/>
                <a:cs typeface="Times New Roman" pitchFamily="18" charset="0"/>
              </a:rPr>
              <a:t>In children up to three years of age.</a:t>
            </a:r>
          </a:p>
          <a:p>
            <a:r>
              <a:rPr lang="en-US" dirty="0">
                <a:latin typeface="Times New Roman" pitchFamily="18" charset="0"/>
                <a:cs typeface="Times New Roman" pitchFamily="18" charset="0"/>
              </a:rPr>
              <a:t>Viruses, most often </a:t>
            </a:r>
            <a:r>
              <a:rPr lang="en-US" dirty="0" err="1">
                <a:latin typeface="Times New Roman" pitchFamily="18" charset="0"/>
                <a:cs typeface="Times New Roman" pitchFamily="18" charset="0"/>
              </a:rPr>
              <a:t>parainfluenza</a:t>
            </a:r>
            <a:r>
              <a:rPr lang="en-US" dirty="0">
                <a:latin typeface="Times New Roman" pitchFamily="18" charset="0"/>
                <a:cs typeface="Times New Roman" pitchFamily="18" charset="0"/>
              </a:rPr>
              <a:t>, and bacterial </a:t>
            </a:r>
            <a:r>
              <a:rPr lang="en-US" dirty="0" err="1">
                <a:latin typeface="Times New Roman" pitchFamily="18" charset="0"/>
                <a:cs typeface="Times New Roman" pitchFamily="18" charset="0"/>
              </a:rPr>
              <a:t>superinfection</a:t>
            </a:r>
            <a:r>
              <a:rPr lang="en-US" dirty="0">
                <a:latin typeface="Times New Roman" pitchFamily="18" charset="0"/>
                <a:cs typeface="Times New Roman" pitchFamily="18" charset="0"/>
              </a:rPr>
              <a:t> are almost regular </a:t>
            </a:r>
            <a:r>
              <a:rPr lang="en-US" dirty="0" smtClean="0">
                <a:latin typeface="Times New Roman" pitchFamily="18" charset="0"/>
                <a:cs typeface="Times New Roman" pitchFamily="18" charset="0"/>
              </a:rPr>
              <a:t>in </a:t>
            </a:r>
            <a:r>
              <a:rPr lang="en-US" dirty="0">
                <a:latin typeface="Times New Roman" pitchFamily="18" charset="0"/>
                <a:cs typeface="Times New Roman" pitchFamily="18" charset="0"/>
              </a:rPr>
              <a:t>this </a:t>
            </a:r>
            <a:r>
              <a:rPr lang="en-US" dirty="0" smtClean="0">
                <a:latin typeface="Times New Roman" pitchFamily="18" charset="0"/>
                <a:cs typeface="Times New Roman" pitchFamily="18" charset="0"/>
              </a:rPr>
              <a:t>condition</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There is cough, thick sticky </a:t>
            </a:r>
            <a:r>
              <a:rPr lang="en-US" dirty="0" smtClean="0">
                <a:latin typeface="Times New Roman" pitchFamily="18" charset="0"/>
                <a:cs typeface="Times New Roman" pitchFamily="18" charset="0"/>
              </a:rPr>
              <a:t>secretion, </a:t>
            </a:r>
            <a:r>
              <a:rPr lang="en-US" dirty="0">
                <a:latin typeface="Times New Roman" pitchFamily="18" charset="0"/>
                <a:cs typeface="Times New Roman" pitchFamily="18" charset="0"/>
              </a:rPr>
              <a:t>inspiratory stridor</a:t>
            </a:r>
          </a:p>
          <a:p>
            <a:r>
              <a:rPr lang="en-US" dirty="0">
                <a:latin typeface="Times New Roman" pitchFamily="18" charset="0"/>
                <a:cs typeface="Times New Roman" pitchFamily="18" charset="0"/>
              </a:rPr>
              <a:t>The thick sticky secretion turns into crusts, and when they fall into the lumen of the respiratory tract, the clinical picture worsens drastically.</a:t>
            </a:r>
          </a:p>
        </p:txBody>
      </p:sp>
      <p:sp>
        <p:nvSpPr>
          <p:cNvPr id="3" name="Title 2"/>
          <p:cNvSpPr>
            <a:spLocks noGrp="1"/>
          </p:cNvSpPr>
          <p:nvPr>
            <p:ph type="title"/>
          </p:nvPr>
        </p:nvSpPr>
        <p:spPr/>
        <p:txBody>
          <a:bodyPr>
            <a:normAutofit fontScale="90000"/>
          </a:bodyPr>
          <a:lstStyle/>
          <a:p>
            <a:r>
              <a:rPr lang="en-US" dirty="0" smtClean="0">
                <a:latin typeface="Times New Roman" pitchFamily="18" charset="0"/>
                <a:cs typeface="Times New Roman" pitchFamily="18" charset="0"/>
              </a:rPr>
              <a:t>L</a:t>
            </a:r>
            <a:r>
              <a:rPr lang="x-none" dirty="0" smtClean="0">
                <a:latin typeface="Times New Roman" pitchFamily="18" charset="0"/>
                <a:cs typeface="Times New Roman" pitchFamily="18" charset="0"/>
              </a:rPr>
              <a:t>aryngotracheobronchitis suffocans -Jackson</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63494422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Inspiratory stridor, barking cough, high body temperature, cyanosis.</a:t>
            </a:r>
          </a:p>
          <a:p>
            <a:r>
              <a:rPr lang="en-US" dirty="0">
                <a:latin typeface="Times New Roman" pitchFamily="18" charset="0"/>
                <a:cs typeface="Times New Roman" pitchFamily="18" charset="0"/>
              </a:rPr>
              <a:t>Physical examination of the lungs shows bronchitis.</a:t>
            </a:r>
          </a:p>
          <a:p>
            <a:r>
              <a:rPr lang="en-US" dirty="0">
                <a:latin typeface="Times New Roman" pitchFamily="18" charset="0"/>
                <a:cs typeface="Times New Roman" pitchFamily="18" charset="0"/>
              </a:rPr>
              <a:t>Differential diagnosis: acute epiglottitis (hot potato speech)</a:t>
            </a:r>
            <a:endParaRPr lang="x-none" dirty="0" smtClean="0">
              <a:latin typeface="Times New Roman" pitchFamily="18" charset="0"/>
              <a:cs typeface="Times New Roman" pitchFamily="18" charset="0"/>
            </a:endParaRPr>
          </a:p>
          <a:p>
            <a:pPr marL="109728" indent="0">
              <a:buNone/>
            </a:pPr>
            <a:endParaRPr lang="en-US" dirty="0"/>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Clinical presentation</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9758877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Hospital treatment, antibiotic therapy</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fluids, corticosteroid therapy, air humidification.</a:t>
            </a:r>
          </a:p>
          <a:p>
            <a:r>
              <a:rPr lang="en-US" dirty="0">
                <a:latin typeface="Times New Roman" pitchFamily="18" charset="0"/>
                <a:cs typeface="Times New Roman" pitchFamily="18" charset="0"/>
              </a:rPr>
              <a:t>Sometimes intubation is indicated, rarely tracheotomy</a:t>
            </a: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Therapy</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99777295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1447800"/>
            <a:ext cx="8229600" cy="4525963"/>
          </a:xfrm>
        </p:spPr>
        <p:txBody>
          <a:bodyPr/>
          <a:lstStyle/>
          <a:p>
            <a:r>
              <a:rPr lang="en-US" dirty="0" err="1">
                <a:latin typeface="Times New Roman" pitchFamily="18" charset="0"/>
                <a:cs typeface="Times New Roman" pitchFamily="18" charset="0"/>
              </a:rPr>
              <a:t>Rubeola</a:t>
            </a:r>
            <a:r>
              <a:rPr lang="en-US" dirty="0">
                <a:latin typeface="Times New Roman" pitchFamily="18" charset="0"/>
                <a:cs typeface="Times New Roman" pitchFamily="18" charset="0"/>
              </a:rPr>
              <a:t>, varicella, measles</a:t>
            </a:r>
          </a:p>
          <a:p>
            <a:r>
              <a:rPr lang="en-US" dirty="0">
                <a:latin typeface="Times New Roman" pitchFamily="18" charset="0"/>
                <a:cs typeface="Times New Roman" pitchFamily="18" charset="0"/>
              </a:rPr>
              <a:t>Hoarseness, cough, </a:t>
            </a:r>
            <a:r>
              <a:rPr lang="en-US" dirty="0" smtClean="0">
                <a:latin typeface="Times New Roman" pitchFamily="18" charset="0"/>
                <a:cs typeface="Times New Roman" pitchFamily="18" charset="0"/>
              </a:rPr>
              <a:t>rash</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Treatment of the underlying disease</a:t>
            </a:r>
          </a:p>
        </p:txBody>
      </p:sp>
      <p:sp>
        <p:nvSpPr>
          <p:cNvPr id="3" name="Title 2"/>
          <p:cNvSpPr>
            <a:spLocks noGrp="1"/>
          </p:cNvSpPr>
          <p:nvPr>
            <p:ph type="title"/>
          </p:nvPr>
        </p:nvSpPr>
        <p:spPr/>
        <p:txBody>
          <a:bodyPr>
            <a:normAutofit/>
          </a:bodyPr>
          <a:lstStyle/>
          <a:p>
            <a:r>
              <a:rPr lang="en-US" dirty="0">
                <a:latin typeface="Times New Roman" pitchFamily="18" charset="0"/>
                <a:cs typeface="Times New Roman" pitchFamily="18" charset="0"/>
              </a:rPr>
              <a:t>Laryngitis in infectious diseases</a:t>
            </a:r>
          </a:p>
        </p:txBody>
      </p:sp>
    </p:spTree>
    <p:extLst>
      <p:ext uri="{BB962C8B-B14F-4D97-AF65-F5344CB8AC3E}">
        <p14:creationId xmlns:p14="http://schemas.microsoft.com/office/powerpoint/2010/main" val="283151092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a:latin typeface="Times New Roman" pitchFamily="18" charset="0"/>
                <a:cs typeface="Times New Roman" pitchFamily="18" charset="0"/>
              </a:rPr>
              <a:t>Due to mandatory immunization, this type of laryngitis is rare</a:t>
            </a:r>
          </a:p>
          <a:p>
            <a:r>
              <a:rPr lang="en-US" dirty="0" err="1">
                <a:latin typeface="Times New Roman" pitchFamily="18" charset="0"/>
                <a:cs typeface="Times New Roman" pitchFamily="18" charset="0"/>
              </a:rPr>
              <a:t>Corinebacterium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diphtheriae</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It is characterized by the </a:t>
            </a:r>
            <a:r>
              <a:rPr lang="en-US" dirty="0" err="1">
                <a:latin typeface="Times New Roman" pitchFamily="18" charset="0"/>
                <a:cs typeface="Times New Roman" pitchFamily="18" charset="0"/>
              </a:rPr>
              <a:t>endolaryngeal</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formation </a:t>
            </a:r>
            <a:r>
              <a:rPr lang="en-US" dirty="0">
                <a:latin typeface="Times New Roman" pitchFamily="18" charset="0"/>
                <a:cs typeface="Times New Roman" pitchFamily="18" charset="0"/>
              </a:rPr>
              <a:t>of </a:t>
            </a:r>
            <a:r>
              <a:rPr lang="en-US" dirty="0" smtClean="0">
                <a:latin typeface="Times New Roman" pitchFamily="18" charset="0"/>
                <a:cs typeface="Times New Roman" pitchFamily="18" charset="0"/>
              </a:rPr>
              <a:t>fibrin </a:t>
            </a:r>
            <a:r>
              <a:rPr lang="en-US" dirty="0">
                <a:latin typeface="Times New Roman" pitchFamily="18" charset="0"/>
                <a:cs typeface="Times New Roman" pitchFamily="18" charset="0"/>
              </a:rPr>
              <a:t>deposits (</a:t>
            </a:r>
            <a:r>
              <a:rPr lang="en-US" dirty="0" err="1">
                <a:latin typeface="Times New Roman" pitchFamily="18" charset="0"/>
                <a:cs typeface="Times New Roman" pitchFamily="18" charset="0"/>
              </a:rPr>
              <a:t>pseudomembrane</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The bacterium produces a strong toxin that leads to muscle paralysis, weakness, and malaise</a:t>
            </a:r>
          </a:p>
          <a:p>
            <a:r>
              <a:rPr lang="en-US" dirty="0">
                <a:latin typeface="Times New Roman" pitchFamily="18" charset="0"/>
                <a:cs typeface="Times New Roman" pitchFamily="18" charset="0"/>
              </a:rPr>
              <a:t>The patient is highly febrile, anxious, with a cough that resembles the barking of a dog</a:t>
            </a:r>
          </a:p>
        </p:txBody>
      </p:sp>
      <p:sp>
        <p:nvSpPr>
          <p:cNvPr id="3" name="Title 2"/>
          <p:cNvSpPr>
            <a:spLocks noGrp="1"/>
          </p:cNvSpPr>
          <p:nvPr>
            <p:ph type="title"/>
          </p:nvPr>
        </p:nvSpPr>
        <p:spPr/>
        <p:txBody>
          <a:bodyPr>
            <a:normAutofit/>
          </a:bodyPr>
          <a:lstStyle/>
          <a:p>
            <a:r>
              <a:rPr lang="en-US" dirty="0" smtClean="0">
                <a:latin typeface="Times New Roman" pitchFamily="18" charset="0"/>
                <a:cs typeface="Times New Roman" pitchFamily="18" charset="0"/>
              </a:rPr>
              <a:t>Laryngeal diphtheria (Croup</a:t>
            </a:r>
            <a:r>
              <a:rPr lang="en-US" dirty="0">
                <a:latin typeface="Times New Roman" pitchFamily="18" charset="0"/>
                <a:cs typeface="Times New Roman" pitchFamily="18" charset="0"/>
              </a:rPr>
              <a:t>)</a:t>
            </a:r>
          </a:p>
        </p:txBody>
      </p:sp>
    </p:spTree>
    <p:extLst>
      <p:ext uri="{BB962C8B-B14F-4D97-AF65-F5344CB8AC3E}">
        <p14:creationId xmlns:p14="http://schemas.microsoft.com/office/powerpoint/2010/main" val="334284283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Anamnesis, clinical examination, bacteriological examination</a:t>
            </a:r>
          </a:p>
          <a:p>
            <a:r>
              <a:rPr lang="en-US" dirty="0">
                <a:latin typeface="Times New Roman" pitchFamily="18" charset="0"/>
                <a:cs typeface="Times New Roman" pitchFamily="18" charset="0"/>
              </a:rPr>
              <a:t>Therapy: </a:t>
            </a:r>
            <a:r>
              <a:rPr lang="en-US" dirty="0" err="1">
                <a:latin typeface="Times New Roman" pitchFamily="18" charset="0"/>
                <a:cs typeface="Times New Roman" pitchFamily="18" charset="0"/>
              </a:rPr>
              <a:t>antidiphtheria</a:t>
            </a:r>
            <a:r>
              <a:rPr lang="en-US" dirty="0">
                <a:latin typeface="Times New Roman" pitchFamily="18" charset="0"/>
                <a:cs typeface="Times New Roman" pitchFamily="18" charset="0"/>
              </a:rPr>
              <a:t> serum, antibiotic therapy, oxygen</a:t>
            </a:r>
          </a:p>
          <a:p>
            <a:r>
              <a:rPr lang="en-US" dirty="0">
                <a:latin typeface="Times New Roman" pitchFamily="18" charset="0"/>
                <a:cs typeface="Times New Roman" pitchFamily="18" charset="0"/>
              </a:rPr>
              <a:t>In cases of severe obstruction tracheotomy</a:t>
            </a:r>
          </a:p>
        </p:txBody>
      </p:sp>
      <p:sp>
        <p:nvSpPr>
          <p:cNvPr id="3" name="Title 2"/>
          <p:cNvSpPr>
            <a:spLocks noGrp="1"/>
          </p:cNvSpPr>
          <p:nvPr>
            <p:ph type="title"/>
          </p:nvPr>
        </p:nvSpPr>
        <p:spPr/>
        <p:txBody>
          <a:bodyPr/>
          <a:lstStyle/>
          <a:p>
            <a:r>
              <a:rPr lang="en-US" dirty="0" smtClean="0">
                <a:latin typeface="Times New Roman" pitchFamily="18" charset="0"/>
                <a:cs typeface="Times New Roman" pitchFamily="18" charset="0"/>
              </a:rPr>
              <a:t>Diagnosis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42840986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Allergic edema Quienke's edema</a:t>
            </a:r>
          </a:p>
          <a:p>
            <a:pPr eaLnBrk="1" hangingPunct="1"/>
            <a:r>
              <a:rPr lang="en-US" altLang="en-US" smtClean="0">
                <a:latin typeface="Times New Roman" pitchFamily="18" charset="0"/>
                <a:cs typeface="Times New Roman" pitchFamily="18" charset="0"/>
              </a:rPr>
              <a:t>Inflammatory edema spread from the surrounding tissues</a:t>
            </a:r>
          </a:p>
          <a:p>
            <a:pPr eaLnBrk="1" hangingPunct="1"/>
            <a:r>
              <a:rPr lang="en-US" altLang="en-US" smtClean="0">
                <a:latin typeface="Times New Roman" pitchFamily="18" charset="0"/>
                <a:cs typeface="Times New Roman" pitchFamily="18" charset="0"/>
              </a:rPr>
              <a:t>Edema of the larynx as a result of injury</a:t>
            </a:r>
          </a:p>
          <a:p>
            <a:pPr eaLnBrk="1" hangingPunct="1"/>
            <a:r>
              <a:rPr lang="en-US" altLang="en-US" smtClean="0">
                <a:latin typeface="Times New Roman" pitchFamily="18" charset="0"/>
                <a:cs typeface="Times New Roman" pitchFamily="18" charset="0"/>
              </a:rPr>
              <a:t>Stagnation edema</a:t>
            </a:r>
          </a:p>
          <a:p>
            <a:pPr eaLnBrk="1" hangingPunct="1"/>
            <a:r>
              <a:rPr lang="en-US" altLang="en-US" smtClean="0">
                <a:latin typeface="Times New Roman" pitchFamily="18" charset="0"/>
                <a:cs typeface="Times New Roman" pitchFamily="18" charset="0"/>
              </a:rPr>
              <a:t>Edema as part of endocrine diseases</a:t>
            </a:r>
            <a:endParaRPr lang="en-US" altLang="en-US" smtClean="0"/>
          </a:p>
        </p:txBody>
      </p:sp>
      <p:sp>
        <p:nvSpPr>
          <p:cNvPr id="21506" name="Rectangle 2"/>
          <p:cNvSpPr>
            <a:spLocks noGrp="1" noChangeArrowheads="1"/>
          </p:cNvSpPr>
          <p:nvPr>
            <p:ph type="title"/>
          </p:nvPr>
        </p:nvSpPr>
        <p:spPr/>
        <p:txBody>
          <a:bodyPr/>
          <a:lstStyle/>
          <a:p>
            <a:pPr eaLnBrk="1" fontAlgn="auto" hangingPunct="1">
              <a:spcAft>
                <a:spcPts val="0"/>
              </a:spcAft>
              <a:defRPr/>
            </a:pPr>
            <a:r>
              <a:rPr lang="en-US" dirty="0" smtClean="0">
                <a:latin typeface="Times New Roman" pitchFamily="18" charset="0"/>
                <a:cs typeface="Times New Roman" pitchFamily="18" charset="0"/>
              </a:rPr>
              <a:t>Laryngeal edema</a:t>
            </a:r>
          </a:p>
        </p:txBody>
      </p:sp>
    </p:spTree>
    <p:extLst>
      <p:ext uri="{BB962C8B-B14F-4D97-AF65-F5344CB8AC3E}">
        <p14:creationId xmlns:p14="http://schemas.microsoft.com/office/powerpoint/2010/main" val="319546406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idx="1"/>
          </p:nvPr>
        </p:nvSpPr>
        <p:spPr/>
        <p:txBody>
          <a:bodyPr>
            <a:normAutofit/>
          </a:bodyPr>
          <a:lstStyle/>
          <a:p>
            <a:pPr marL="365760" indent="-256032" eaLnBrk="1" fontAlgn="auto" hangingPunct="1">
              <a:spcAft>
                <a:spcPts val="0"/>
              </a:spcAft>
              <a:buFont typeface="Wingdings 3"/>
              <a:buChar char=""/>
              <a:defRPr/>
            </a:pPr>
            <a:r>
              <a:rPr lang="en-US" dirty="0">
                <a:latin typeface="Times New Roman" pitchFamily="18" charset="0"/>
                <a:cs typeface="Times New Roman" pitchFamily="18" charset="0"/>
              </a:rPr>
              <a:t>Clinical </a:t>
            </a:r>
            <a:r>
              <a:rPr lang="en-US" dirty="0" smtClean="0">
                <a:latin typeface="Times New Roman" pitchFamily="18" charset="0"/>
                <a:cs typeface="Times New Roman" pitchFamily="18" charset="0"/>
              </a:rPr>
              <a:t>presentation</a:t>
            </a:r>
            <a:endParaRPr lang="en-US" dirty="0">
              <a:latin typeface="Times New Roman" pitchFamily="18" charset="0"/>
              <a:cs typeface="Times New Roman" pitchFamily="18" charset="0"/>
            </a:endParaRPr>
          </a:p>
          <a:p>
            <a:pPr marL="365760" indent="-256032" eaLnBrk="1" fontAlgn="auto" hangingPunct="1">
              <a:spcAft>
                <a:spcPts val="0"/>
              </a:spcAft>
              <a:buFont typeface="Wingdings 3"/>
              <a:buChar char=""/>
              <a:defRPr/>
            </a:pPr>
            <a:r>
              <a:rPr lang="en-US" dirty="0" err="1">
                <a:latin typeface="Times New Roman" pitchFamily="18" charset="0"/>
                <a:cs typeface="Times New Roman" pitchFamily="18" charset="0"/>
              </a:rPr>
              <a:t>Dyspnoea</a:t>
            </a:r>
            <a:endParaRPr lang="en-US" dirty="0">
              <a:latin typeface="Times New Roman" pitchFamily="18" charset="0"/>
              <a:cs typeface="Times New Roman" pitchFamily="18" charset="0"/>
            </a:endParaRPr>
          </a:p>
          <a:p>
            <a:pPr marL="365760" indent="-256032" eaLnBrk="1" fontAlgn="auto" hangingPunct="1">
              <a:spcAft>
                <a:spcPts val="0"/>
              </a:spcAft>
              <a:buFont typeface="Wingdings 3"/>
              <a:buChar char=""/>
              <a:defRPr/>
            </a:pPr>
            <a:r>
              <a:rPr lang="en-US" dirty="0">
                <a:latin typeface="Times New Roman" pitchFamily="18" charset="0"/>
                <a:cs typeface="Times New Roman" pitchFamily="18" charset="0"/>
              </a:rPr>
              <a:t>Hoarseness</a:t>
            </a:r>
          </a:p>
          <a:p>
            <a:pPr marL="365760" indent="-256032" eaLnBrk="1" fontAlgn="auto" hangingPunct="1">
              <a:spcAft>
                <a:spcPts val="0"/>
              </a:spcAft>
              <a:buFont typeface="Wingdings 3"/>
              <a:buChar char=""/>
              <a:defRPr/>
            </a:pPr>
            <a:r>
              <a:rPr lang="en-US" dirty="0">
                <a:latin typeface="Times New Roman" pitchFamily="18" charset="0"/>
                <a:cs typeface="Times New Roman" pitchFamily="18" charset="0"/>
              </a:rPr>
              <a:t>Diagnosis</a:t>
            </a:r>
          </a:p>
          <a:p>
            <a:pPr marL="365760" indent="-256032" eaLnBrk="1" fontAlgn="auto" hangingPunct="1">
              <a:spcAft>
                <a:spcPts val="0"/>
              </a:spcAft>
              <a:buFont typeface="Wingdings 3"/>
              <a:buChar char=""/>
              <a:defRPr/>
            </a:pPr>
            <a:r>
              <a:rPr lang="en-US" dirty="0">
                <a:latin typeface="Times New Roman" pitchFamily="18" charset="0"/>
                <a:cs typeface="Times New Roman" pitchFamily="18" charset="0"/>
              </a:rPr>
              <a:t>Anamnesis</a:t>
            </a:r>
          </a:p>
          <a:p>
            <a:pPr marL="365760" indent="-256032" eaLnBrk="1" fontAlgn="auto" hangingPunct="1">
              <a:spcAft>
                <a:spcPts val="0"/>
              </a:spcAft>
              <a:buFont typeface="Wingdings 3"/>
              <a:buChar char=""/>
              <a:defRPr/>
            </a:pPr>
            <a:r>
              <a:rPr lang="en-US" dirty="0">
                <a:latin typeface="Times New Roman" pitchFamily="18" charset="0"/>
                <a:cs typeface="Times New Roman" pitchFamily="18" charset="0"/>
              </a:rPr>
              <a:t> Indirect laryngoscopy</a:t>
            </a:r>
          </a:p>
          <a:p>
            <a:pPr marL="365760" indent="-256032" eaLnBrk="1" fontAlgn="auto" hangingPunct="1">
              <a:spcAft>
                <a:spcPts val="0"/>
              </a:spcAft>
              <a:buFont typeface="Wingdings 3"/>
              <a:buChar char=""/>
              <a:defRPr/>
            </a:pPr>
            <a:r>
              <a:rPr lang="en-US" dirty="0">
                <a:latin typeface="Times New Roman" pitchFamily="18" charset="0"/>
                <a:cs typeface="Times New Roman" pitchFamily="18" charset="0"/>
              </a:rPr>
              <a:t>Therapy</a:t>
            </a:r>
          </a:p>
          <a:p>
            <a:pPr marL="365760" indent="-256032" eaLnBrk="1" fontAlgn="auto" hangingPunct="1">
              <a:spcAft>
                <a:spcPts val="0"/>
              </a:spcAft>
              <a:buFont typeface="Wingdings 3"/>
              <a:buChar char=""/>
              <a:defRPr/>
            </a:pPr>
            <a:r>
              <a:rPr lang="en-US" dirty="0">
                <a:latin typeface="Times New Roman" pitchFamily="18" charset="0"/>
                <a:cs typeface="Times New Roman" pitchFamily="18" charset="0"/>
              </a:rPr>
              <a:t>Corticosteroids - </a:t>
            </a:r>
            <a:r>
              <a:rPr lang="en-US" dirty="0" smtClean="0">
                <a:latin typeface="Times New Roman" pitchFamily="18" charset="0"/>
                <a:cs typeface="Times New Roman" pitchFamily="18" charset="0"/>
              </a:rPr>
              <a:t>medical </a:t>
            </a:r>
            <a:r>
              <a:rPr lang="en-US" dirty="0">
                <a:latin typeface="Times New Roman" pitchFamily="18" charset="0"/>
                <a:cs typeface="Times New Roman" pitchFamily="18" charset="0"/>
              </a:rPr>
              <a:t>tracheotomy, surgical tracheotomy</a:t>
            </a:r>
            <a:endParaRPr lang="sr-Latn-CS" dirty="0" smtClean="0"/>
          </a:p>
          <a:p>
            <a:pPr marL="514350" indent="-514350" eaLnBrk="1" fontAlgn="auto" hangingPunct="1">
              <a:spcAft>
                <a:spcPts val="0"/>
              </a:spcAft>
              <a:buFont typeface="Wingdings" pitchFamily="2" charset="2"/>
              <a:buNone/>
              <a:defRPr/>
            </a:pPr>
            <a:endParaRPr lang="sr-Latn-CS" dirty="0" smtClean="0"/>
          </a:p>
          <a:p>
            <a:pPr marL="514350" indent="-514350" eaLnBrk="1" fontAlgn="auto" hangingPunct="1">
              <a:spcAft>
                <a:spcPts val="0"/>
              </a:spcAft>
              <a:buFont typeface="Wingdings" pitchFamily="2" charset="2"/>
              <a:buNone/>
              <a:defRPr/>
            </a:pPr>
            <a:endParaRPr lang="sr-Latn-CS" dirty="0" smtClean="0"/>
          </a:p>
          <a:p>
            <a:pPr marL="514350" indent="-514350" eaLnBrk="1" fontAlgn="auto" hangingPunct="1">
              <a:spcAft>
                <a:spcPts val="0"/>
              </a:spcAft>
              <a:buFont typeface="Wingdings" pitchFamily="2" charset="2"/>
              <a:buNone/>
              <a:defRPr/>
            </a:pPr>
            <a:endParaRPr lang="sr-Latn-CS" dirty="0" smtClean="0"/>
          </a:p>
          <a:p>
            <a:pPr marL="514350" indent="-514350" eaLnBrk="1" fontAlgn="auto" hangingPunct="1">
              <a:spcAft>
                <a:spcPts val="0"/>
              </a:spcAft>
              <a:buFont typeface="Wingdings" pitchFamily="2" charset="2"/>
              <a:buNone/>
              <a:defRPr/>
            </a:pPr>
            <a:endParaRPr lang="sr-Latn-CS" dirty="0" smtClean="0"/>
          </a:p>
          <a:p>
            <a:pPr marL="514350" indent="-514350" eaLnBrk="1" fontAlgn="auto" hangingPunct="1">
              <a:spcAft>
                <a:spcPts val="0"/>
              </a:spcAft>
              <a:buFont typeface="Wingdings" pitchFamily="2" charset="2"/>
              <a:buNone/>
              <a:defRPr/>
            </a:pPr>
            <a:endParaRPr lang="en-US" dirty="0" smtClean="0"/>
          </a:p>
        </p:txBody>
      </p:sp>
      <p:sp>
        <p:nvSpPr>
          <p:cNvPr id="20482" name="Rectangle 2"/>
          <p:cNvSpPr>
            <a:spLocks noGrp="1" noChangeArrowheads="1"/>
          </p:cNvSpPr>
          <p:nvPr>
            <p:ph type="title"/>
          </p:nvPr>
        </p:nvSpPr>
        <p:spPr/>
        <p:txBody>
          <a:bodyPr/>
          <a:lstStyle/>
          <a:p>
            <a:pPr eaLnBrk="1" fontAlgn="auto" hangingPunct="1">
              <a:spcAft>
                <a:spcPts val="0"/>
              </a:spcAft>
              <a:defRPr/>
            </a:pPr>
            <a:r>
              <a:rPr lang="en-US" dirty="0">
                <a:solidFill>
                  <a:srgbClr val="464646"/>
                </a:solidFill>
                <a:latin typeface="Times New Roman" pitchFamily="18" charset="0"/>
                <a:cs typeface="Times New Roman" pitchFamily="18" charset="0"/>
              </a:rPr>
              <a:t>Laryngeal edema</a:t>
            </a:r>
            <a:endParaRPr lang="en-US" sz="4800" dirty="0" smtClean="0"/>
          </a:p>
        </p:txBody>
      </p:sp>
    </p:spTree>
    <p:extLst>
      <p:ext uri="{BB962C8B-B14F-4D97-AF65-F5344CB8AC3E}">
        <p14:creationId xmlns:p14="http://schemas.microsoft.com/office/powerpoint/2010/main" val="21004236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latin typeface="Times New Roman" pitchFamily="18" charset="0"/>
                <a:cs typeface="Times New Roman" pitchFamily="18" charset="0"/>
              </a:rPr>
              <a:t>Chronic laryngitis</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692095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latin typeface="Times New Roman" pitchFamily="18" charset="0"/>
                <a:cs typeface="Times New Roman" pitchFamily="18" charset="0"/>
              </a:rPr>
              <a:t>It separates the mucous membrane from the </a:t>
            </a:r>
            <a:r>
              <a:rPr lang="en-US" dirty="0" smtClean="0">
                <a:latin typeface="Times New Roman" pitchFamily="18" charset="0"/>
                <a:cs typeface="Times New Roman" pitchFamily="18" charset="0"/>
              </a:rPr>
              <a:t>cartilages </a:t>
            </a:r>
            <a:r>
              <a:rPr lang="en-US" dirty="0">
                <a:latin typeface="Times New Roman" pitchFamily="18" charset="0"/>
                <a:cs typeface="Times New Roman" pitchFamily="18" charset="0"/>
              </a:rPr>
              <a:t>and the muscles of the larynx</a:t>
            </a:r>
          </a:p>
          <a:p>
            <a:r>
              <a:rPr lang="en-US" dirty="0">
                <a:latin typeface="Times New Roman" pitchFamily="18" charset="0"/>
                <a:cs typeface="Times New Roman" pitchFamily="18" charset="0"/>
              </a:rPr>
              <a:t>M. </a:t>
            </a:r>
            <a:r>
              <a:rPr lang="en-US" dirty="0" err="1">
                <a:latin typeface="Times New Roman" pitchFamily="18" charset="0"/>
                <a:cs typeface="Times New Roman" pitchFamily="18" charset="0"/>
              </a:rPr>
              <a:t>quadrangularis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conus</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elasticus</a:t>
            </a:r>
            <a:endParaRPr lang="en-US" dirty="0">
              <a:latin typeface="Times New Roman" pitchFamily="18" charset="0"/>
              <a:cs typeface="Times New Roman" pitchFamily="18" charset="0"/>
            </a:endParaRPr>
          </a:p>
        </p:txBody>
      </p:sp>
      <p:sp>
        <p:nvSpPr>
          <p:cNvPr id="3" name="Title 2"/>
          <p:cNvSpPr>
            <a:spLocks noGrp="1"/>
          </p:cNvSpPr>
          <p:nvPr>
            <p:ph type="title"/>
          </p:nvPr>
        </p:nvSpPr>
        <p:spPr/>
        <p:txBody>
          <a:bodyPr>
            <a:normAutofit fontScale="90000"/>
          </a:bodyPr>
          <a:lstStyle/>
          <a:p>
            <a:r>
              <a:rPr lang="en-US" dirty="0" err="1" smtClean="0">
                <a:latin typeface="Times New Roman" pitchFamily="18" charset="0"/>
                <a:cs typeface="Times New Roman" pitchFamily="18" charset="0"/>
              </a:rPr>
              <a:t>Fibroelastic</a:t>
            </a:r>
            <a:r>
              <a:rPr lang="en-US" dirty="0" smtClean="0">
                <a:latin typeface="Times New Roman" pitchFamily="18" charset="0"/>
                <a:cs typeface="Times New Roman" pitchFamily="18" charset="0"/>
              </a:rPr>
              <a:t> membrane (</a:t>
            </a:r>
            <a:r>
              <a:rPr lang="en-US" dirty="0" err="1" smtClean="0">
                <a:latin typeface="Times New Roman" pitchFamily="18" charset="0"/>
                <a:cs typeface="Times New Roman" pitchFamily="18" charset="0"/>
              </a:rPr>
              <a:t>submucosa</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pic>
        <p:nvPicPr>
          <p:cNvPr id="6" name="Picture 2" descr="Ð ÐµÐ·ÑÐ»ÑÐ°Ñ ÑÐ»Ð¸ÐºÐ° Ð·Ð° conus elasticus larinksa"/>
          <p:cNvPicPr>
            <a:picLocks noChangeAspect="1" noChangeArrowheads="1"/>
          </p:cNvPicPr>
          <p:nvPr/>
        </p:nvPicPr>
        <p:blipFill>
          <a:blip r:embed="rId2"/>
          <a:srcRect/>
          <a:stretch>
            <a:fillRect/>
          </a:stretch>
        </p:blipFill>
        <p:spPr bwMode="auto">
          <a:xfrm>
            <a:off x="2743200" y="3429000"/>
            <a:ext cx="3349625" cy="2575025"/>
          </a:xfrm>
          <a:prstGeom prst="rect">
            <a:avLst/>
          </a:prstGeom>
          <a:noFill/>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idx="1"/>
          </p:nvPr>
        </p:nvSpPr>
        <p:spPr/>
        <p:txBody>
          <a:bodyPr/>
          <a:lstStyle/>
          <a:p>
            <a:pPr marL="609600" indent="-609600" eaLnBrk="1" hangingPunct="1"/>
            <a:r>
              <a:rPr lang="en-US" altLang="en-US" smtClean="0">
                <a:latin typeface="Times New Roman" pitchFamily="18" charset="0"/>
                <a:cs typeface="Times New Roman" pitchFamily="18" charset="0"/>
              </a:rPr>
              <a:t>Chronic non-specific</a:t>
            </a:r>
          </a:p>
          <a:p>
            <a:pPr marL="609600" indent="-609600" eaLnBrk="1" hangingPunct="1"/>
            <a:r>
              <a:rPr lang="en-US" altLang="en-US" smtClean="0">
                <a:latin typeface="Times New Roman" pitchFamily="18" charset="0"/>
                <a:cs typeface="Times New Roman" pitchFamily="18" charset="0"/>
              </a:rPr>
              <a:t>1. Chronic non-infectious laryngitis</a:t>
            </a:r>
          </a:p>
          <a:p>
            <a:pPr marL="609600" indent="-609600" eaLnBrk="1" hangingPunct="1"/>
            <a:r>
              <a:rPr lang="en-US" altLang="en-US" smtClean="0">
                <a:latin typeface="Times New Roman" pitchFamily="18" charset="0"/>
                <a:cs typeface="Times New Roman" pitchFamily="18" charset="0"/>
              </a:rPr>
              <a:t>2. Chronic non-specific infectious laryngitis</a:t>
            </a:r>
          </a:p>
          <a:p>
            <a:pPr marL="609600" indent="-609600" eaLnBrk="1" hangingPunct="1"/>
            <a:r>
              <a:rPr lang="en-US" altLang="en-US" smtClean="0">
                <a:latin typeface="Times New Roman" pitchFamily="18" charset="0"/>
                <a:cs typeface="Times New Roman" pitchFamily="18" charset="0"/>
              </a:rPr>
              <a:t>Chronic specific</a:t>
            </a:r>
          </a:p>
        </p:txBody>
      </p:sp>
      <p:sp>
        <p:nvSpPr>
          <p:cNvPr id="6146" name="Rectangle 2"/>
          <p:cNvSpPr>
            <a:spLocks noGrp="1" noChangeArrowheads="1"/>
          </p:cNvSpPr>
          <p:nvPr>
            <p:ph type="title"/>
          </p:nvPr>
        </p:nvSpPr>
        <p:spPr/>
        <p:txBody>
          <a:bodyPr>
            <a:normAutofit fontScale="90000"/>
          </a:bodyPr>
          <a:lstStyle/>
          <a:p>
            <a:pPr eaLnBrk="1" fontAlgn="auto" hangingPunct="1">
              <a:spcAft>
                <a:spcPts val="0"/>
              </a:spcAft>
              <a:defRPr/>
            </a:pPr>
            <a:r>
              <a:rPr lang="en-US" sz="4000" dirty="0"/>
              <a:t>Chronic inflammation of the larynx</a:t>
            </a:r>
            <a:endParaRPr lang="en-US" sz="4000" dirty="0" smtClean="0"/>
          </a:p>
        </p:txBody>
      </p:sp>
    </p:spTree>
    <p:extLst>
      <p:ext uri="{BB962C8B-B14F-4D97-AF65-F5344CB8AC3E}">
        <p14:creationId xmlns:p14="http://schemas.microsoft.com/office/powerpoint/2010/main" val="266267211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Chronic laryngitis is a very common disease, it is usually a harmless pathology, the patient's subjective disturbances can be very pronounced, and on the other hand, good therapeutic results are not easily achieved.</a:t>
            </a:r>
          </a:p>
        </p:txBody>
      </p:sp>
      <p:sp>
        <p:nvSpPr>
          <p:cNvPr id="7170" name="Rectangle 2"/>
          <p:cNvSpPr>
            <a:spLocks noGrp="1" noChangeArrowheads="1"/>
          </p:cNvSpPr>
          <p:nvPr>
            <p:ph type="title"/>
          </p:nvPr>
        </p:nvSpPr>
        <p:spPr/>
        <p:txBody>
          <a:bodyPr/>
          <a:lstStyle/>
          <a:p>
            <a:pPr eaLnBrk="1" fontAlgn="auto" hangingPunct="1">
              <a:spcAft>
                <a:spcPts val="0"/>
              </a:spcAft>
              <a:defRPr/>
            </a:pPr>
            <a:r>
              <a:rPr lang="en-US" sz="4000" dirty="0">
                <a:latin typeface="Times New Roman" pitchFamily="18" charset="0"/>
                <a:cs typeface="Times New Roman" pitchFamily="18" charset="0"/>
              </a:rPr>
              <a:t>Chronic inflammation of the larynx</a:t>
            </a:r>
            <a:endParaRPr lang="en-US"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5056685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idx="1"/>
          </p:nvPr>
        </p:nvSpPr>
        <p:spPr/>
        <p:txBody>
          <a:bodyPr/>
          <a:lstStyle/>
          <a:p>
            <a:pPr eaLnBrk="1" hangingPunct="1">
              <a:lnSpc>
                <a:spcPct val="90000"/>
              </a:lnSpc>
              <a:buFont typeface="Wingdings" pitchFamily="2" charset="2"/>
              <a:buNone/>
            </a:pPr>
            <a:r>
              <a:rPr lang="en-US" altLang="en-US" sz="2800" smtClean="0">
                <a:solidFill>
                  <a:schemeClr val="hlink"/>
                </a:solidFill>
                <a:latin typeface="Times New Roman" pitchFamily="18" charset="0"/>
                <a:cs typeface="Times New Roman" pitchFamily="18" charset="0"/>
              </a:rPr>
              <a:t>1. Chronic non-infectious laryngitis</a:t>
            </a:r>
          </a:p>
          <a:p>
            <a:pPr eaLnBrk="1" hangingPunct="1">
              <a:lnSpc>
                <a:spcPct val="90000"/>
              </a:lnSpc>
              <a:buFont typeface="Wingdings" pitchFamily="2" charset="2"/>
              <a:buNone/>
            </a:pPr>
            <a:r>
              <a:rPr lang="en-US" altLang="en-US" sz="2800" smtClean="0">
                <a:latin typeface="Times New Roman" pitchFamily="18" charset="0"/>
                <a:cs typeface="Times New Roman" pitchFamily="18" charset="0"/>
              </a:rPr>
              <a:t>-use of tobacco and alcohol</a:t>
            </a:r>
          </a:p>
          <a:p>
            <a:pPr eaLnBrk="1" hangingPunct="1">
              <a:lnSpc>
                <a:spcPct val="90000"/>
              </a:lnSpc>
              <a:buFont typeface="Wingdings" pitchFamily="2" charset="2"/>
              <a:buNone/>
            </a:pPr>
            <a:r>
              <a:rPr lang="en-US" altLang="en-US" sz="2800" smtClean="0">
                <a:latin typeface="Times New Roman" pitchFamily="18" charset="0"/>
                <a:cs typeface="Times New Roman" pitchFamily="18" charset="0"/>
              </a:rPr>
              <a:t>-respiratory allergies</a:t>
            </a:r>
          </a:p>
          <a:p>
            <a:pPr eaLnBrk="1" hangingPunct="1">
              <a:lnSpc>
                <a:spcPct val="90000"/>
              </a:lnSpc>
              <a:buFont typeface="Wingdings" pitchFamily="2" charset="2"/>
              <a:buNone/>
            </a:pPr>
            <a:r>
              <a:rPr lang="en-US" altLang="en-US" sz="2800" smtClean="0">
                <a:latin typeface="Times New Roman" pitchFamily="18" charset="0"/>
                <a:cs typeface="Times New Roman" pitchFamily="18" charset="0"/>
              </a:rPr>
              <a:t>- breathing polluted air (dust, smoke, industrial dust)</a:t>
            </a:r>
          </a:p>
          <a:p>
            <a:pPr eaLnBrk="1" hangingPunct="1">
              <a:lnSpc>
                <a:spcPct val="90000"/>
              </a:lnSpc>
              <a:buFont typeface="Wingdings" pitchFamily="2" charset="2"/>
              <a:buNone/>
            </a:pPr>
            <a:r>
              <a:rPr lang="en-US" altLang="en-US" sz="2800" smtClean="0">
                <a:latin typeface="Times New Roman" pitchFamily="18" charset="0"/>
                <a:cs typeface="Times New Roman" pitchFamily="18" charset="0"/>
              </a:rPr>
              <a:t>-GERD – gastroesophageal reflux disease</a:t>
            </a:r>
            <a:endParaRPr lang="en-US" altLang="en-US" sz="2800" smtClean="0"/>
          </a:p>
        </p:txBody>
      </p:sp>
      <p:sp>
        <p:nvSpPr>
          <p:cNvPr id="8194" name="Rectangle 2"/>
          <p:cNvSpPr>
            <a:spLocks noGrp="1" noChangeArrowheads="1"/>
          </p:cNvSpPr>
          <p:nvPr>
            <p:ph type="title"/>
          </p:nvPr>
        </p:nvSpPr>
        <p:spPr/>
        <p:txBody>
          <a:bodyPr/>
          <a:lstStyle/>
          <a:p>
            <a:pPr eaLnBrk="1" fontAlgn="auto" hangingPunct="1">
              <a:spcAft>
                <a:spcPts val="0"/>
              </a:spcAft>
              <a:defRPr/>
            </a:pPr>
            <a:r>
              <a:rPr lang="en-US" sz="4000" dirty="0">
                <a:latin typeface="Times New Roman" pitchFamily="18" charset="0"/>
                <a:cs typeface="Times New Roman" pitchFamily="18" charset="0"/>
              </a:rPr>
              <a:t>Chronic inflammation of the larynx</a:t>
            </a:r>
            <a:endParaRPr lang="en-US"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266631758"/>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p:txBody>
          <a:bodyPr/>
          <a:lstStyle/>
          <a:p>
            <a:pPr eaLnBrk="1" hangingPunct="1">
              <a:buFont typeface="Wingdings" pitchFamily="2" charset="2"/>
              <a:buNone/>
            </a:pPr>
            <a:r>
              <a:rPr lang="en-US" altLang="en-US" smtClean="0">
                <a:solidFill>
                  <a:schemeClr val="hlink"/>
                </a:solidFill>
                <a:latin typeface="Times New Roman" pitchFamily="18" charset="0"/>
                <a:cs typeface="Times New Roman" pitchFamily="18" charset="0"/>
              </a:rPr>
              <a:t>2. Chronic non-specific infectious</a:t>
            </a:r>
          </a:p>
          <a:p>
            <a:pPr eaLnBrk="1" hangingPunct="1">
              <a:buFont typeface="Wingdings" pitchFamily="2" charset="2"/>
              <a:buNone/>
            </a:pPr>
            <a:r>
              <a:rPr lang="en-US" altLang="en-US" smtClean="0">
                <a:solidFill>
                  <a:schemeClr val="hlink"/>
                </a:solidFill>
                <a:latin typeface="Times New Roman" pitchFamily="18" charset="0"/>
                <a:cs typeface="Times New Roman" pitchFamily="18" charset="0"/>
              </a:rPr>
              <a:t>laryngitis</a:t>
            </a:r>
          </a:p>
          <a:p>
            <a:pPr eaLnBrk="1" hangingPunct="1">
              <a:buFont typeface="Wingdings" pitchFamily="2" charset="2"/>
              <a:buNone/>
            </a:pPr>
            <a:r>
              <a:rPr lang="en-US" altLang="en-US" smtClean="0">
                <a:latin typeface="Times New Roman" pitchFamily="18" charset="0"/>
                <a:cs typeface="Times New Roman" pitchFamily="18" charset="0"/>
              </a:rPr>
              <a:t>- the result of frequent and untreated acute laryngitis</a:t>
            </a:r>
          </a:p>
          <a:p>
            <a:pPr eaLnBrk="1" hangingPunct="1">
              <a:buFont typeface="Wingdings" pitchFamily="2" charset="2"/>
              <a:buNone/>
            </a:pPr>
            <a:r>
              <a:rPr lang="en-US" altLang="en-US" smtClean="0">
                <a:latin typeface="Times New Roman" pitchFamily="18" charset="0"/>
                <a:cs typeface="Times New Roman" pitchFamily="18" charset="0"/>
              </a:rPr>
              <a:t>- chronic infections of the upper and lower respiratory tract</a:t>
            </a:r>
          </a:p>
          <a:p>
            <a:pPr eaLnBrk="1" hangingPunct="1">
              <a:buFont typeface="Wingdings" pitchFamily="2" charset="2"/>
              <a:buNone/>
            </a:pPr>
            <a:r>
              <a:rPr lang="en-US" altLang="en-US" smtClean="0">
                <a:latin typeface="Times New Roman" pitchFamily="18" charset="0"/>
                <a:cs typeface="Times New Roman" pitchFamily="18" charset="0"/>
              </a:rPr>
              <a:t>- mouth breathing, deviation of the nasal septum</a:t>
            </a:r>
          </a:p>
        </p:txBody>
      </p:sp>
      <p:sp>
        <p:nvSpPr>
          <p:cNvPr id="9218" name="Rectangle 2"/>
          <p:cNvSpPr>
            <a:spLocks noGrp="1" noChangeArrowheads="1"/>
          </p:cNvSpPr>
          <p:nvPr>
            <p:ph type="title"/>
          </p:nvPr>
        </p:nvSpPr>
        <p:spPr/>
        <p:txBody>
          <a:bodyPr/>
          <a:lstStyle/>
          <a:p>
            <a:pPr eaLnBrk="1" fontAlgn="auto" hangingPunct="1">
              <a:spcAft>
                <a:spcPts val="0"/>
              </a:spcAft>
              <a:defRPr/>
            </a:pPr>
            <a:r>
              <a:rPr lang="en-US" sz="4000" dirty="0">
                <a:latin typeface="Times New Roman" pitchFamily="18" charset="0"/>
                <a:cs typeface="Times New Roman" pitchFamily="18" charset="0"/>
              </a:rPr>
              <a:t>Chronic inflammation of the larynx</a:t>
            </a:r>
            <a:endParaRPr lang="en-US"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26857899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Grp="1" noChangeArrowheads="1"/>
          </p:cNvSpPr>
          <p:nvPr>
            <p:ph idx="1"/>
          </p:nvPr>
        </p:nvSpPr>
        <p:spPr>
          <a:xfrm>
            <a:off x="395288" y="1484313"/>
            <a:ext cx="8229600" cy="4525962"/>
          </a:xfrm>
        </p:spPr>
        <p:txBody>
          <a:bodyPr/>
          <a:lstStyle/>
          <a:p>
            <a:pPr eaLnBrk="1" hangingPunct="1">
              <a:buFont typeface="Wingdings" pitchFamily="2" charset="2"/>
              <a:buNone/>
            </a:pPr>
            <a:r>
              <a:rPr lang="en-US" altLang="en-US" smtClean="0">
                <a:latin typeface="Times New Roman" pitchFamily="18" charset="0"/>
                <a:cs typeface="Times New Roman" pitchFamily="18" charset="0"/>
              </a:rPr>
              <a:t>Pathology</a:t>
            </a:r>
          </a:p>
          <a:p>
            <a:pPr eaLnBrk="1" hangingPunct="1">
              <a:buFont typeface="Wingdings 3" pitchFamily="18" charset="2"/>
              <a:buNone/>
            </a:pPr>
            <a:r>
              <a:rPr lang="en-US" altLang="en-US" smtClean="0">
                <a:solidFill>
                  <a:schemeClr val="hlink"/>
                </a:solidFill>
                <a:latin typeface="Times New Roman" pitchFamily="18" charset="0"/>
                <a:cs typeface="Times New Roman" pitchFamily="18" charset="0"/>
              </a:rPr>
              <a:t>1. Chronic catarrhal laryngitis</a:t>
            </a:r>
          </a:p>
          <a:p>
            <a:pPr eaLnBrk="1" hangingPunct="1">
              <a:buFont typeface="Wingdings 3" pitchFamily="18" charset="2"/>
              <a:buNone/>
            </a:pPr>
            <a:r>
              <a:rPr lang="en-US" altLang="en-US" smtClean="0">
                <a:solidFill>
                  <a:schemeClr val="hlink"/>
                </a:solidFill>
                <a:latin typeface="Times New Roman" pitchFamily="18" charset="0"/>
                <a:cs typeface="Times New Roman" pitchFamily="18" charset="0"/>
              </a:rPr>
              <a:t>2. Chronic hypertrophic laryngitis</a:t>
            </a:r>
          </a:p>
          <a:p>
            <a:pPr eaLnBrk="1" hangingPunct="1">
              <a:buFont typeface="Wingdings 3" pitchFamily="18" charset="2"/>
              <a:buNone/>
            </a:pPr>
            <a:r>
              <a:rPr lang="en-US" altLang="en-US" smtClean="0">
                <a:solidFill>
                  <a:schemeClr val="hlink"/>
                </a:solidFill>
                <a:latin typeface="Times New Roman" pitchFamily="18" charset="0"/>
                <a:cs typeface="Times New Roman" pitchFamily="18" charset="0"/>
              </a:rPr>
              <a:t>3. Chronic atrophic laryngitis</a:t>
            </a:r>
          </a:p>
        </p:txBody>
      </p:sp>
      <p:sp>
        <p:nvSpPr>
          <p:cNvPr id="10242" name="Rectangle 2"/>
          <p:cNvSpPr>
            <a:spLocks noGrp="1" noChangeArrowheads="1"/>
          </p:cNvSpPr>
          <p:nvPr>
            <p:ph type="title"/>
          </p:nvPr>
        </p:nvSpPr>
        <p:spPr/>
        <p:txBody>
          <a:bodyPr/>
          <a:lstStyle/>
          <a:p>
            <a:pPr eaLnBrk="1" fontAlgn="auto" hangingPunct="1">
              <a:spcAft>
                <a:spcPts val="0"/>
              </a:spcAft>
              <a:defRPr/>
            </a:pPr>
            <a:r>
              <a:rPr lang="en-US" sz="4000" dirty="0">
                <a:latin typeface="Times New Roman" pitchFamily="18" charset="0"/>
                <a:cs typeface="Times New Roman" pitchFamily="18" charset="0"/>
              </a:rPr>
              <a:t>Chronic inflammation of the larynx</a:t>
            </a:r>
            <a:endParaRPr lang="en-US"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56264941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idx="1"/>
          </p:nvPr>
        </p:nvSpPr>
        <p:spPr/>
        <p:txBody>
          <a:bodyPr/>
          <a:lstStyle/>
          <a:p>
            <a:pPr eaLnBrk="1" hangingPunct="1">
              <a:defRPr/>
            </a:pPr>
            <a:r>
              <a:rPr lang="en-US" altLang="en-US" dirty="0" smtClean="0">
                <a:solidFill>
                  <a:schemeClr val="hlink"/>
                </a:solidFill>
                <a:latin typeface="Times New Roman" pitchFamily="18" charset="0"/>
                <a:cs typeface="Times New Roman" pitchFamily="18" charset="0"/>
              </a:rPr>
              <a:t>1. Chronic catarrhal laryngitis</a:t>
            </a:r>
          </a:p>
          <a:p>
            <a:pPr marL="109537" indent="0" eaLnBrk="1" hangingPunct="1">
              <a:buFont typeface="Wingdings 3" pitchFamily="18" charset="2"/>
              <a:buNone/>
              <a:defRPr/>
            </a:pPr>
            <a:r>
              <a:rPr lang="en-US" altLang="en-US" dirty="0" smtClean="0">
                <a:latin typeface="Times New Roman" pitchFamily="18" charset="0"/>
                <a:cs typeface="Times New Roman" pitchFamily="18" charset="0"/>
              </a:rPr>
              <a:t>   There is discrete edema of the mucous membrane of the vocal folds, which is somewhat drier, and dilated blood vessels on the upper surface of the vocal folds</a:t>
            </a:r>
          </a:p>
        </p:txBody>
      </p:sp>
      <p:sp>
        <p:nvSpPr>
          <p:cNvPr id="2" name="Rectangle 2"/>
          <p:cNvSpPr>
            <a:spLocks noGrp="1" noChangeArrowheads="1"/>
          </p:cNvSpPr>
          <p:nvPr>
            <p:ph type="title"/>
          </p:nvPr>
        </p:nvSpPr>
        <p:spPr/>
        <p:txBody>
          <a:bodyPr/>
          <a:lstStyle/>
          <a:p>
            <a:pPr eaLnBrk="1" fontAlgn="auto" hangingPunct="1">
              <a:spcAft>
                <a:spcPts val="0"/>
              </a:spcAft>
              <a:defRPr/>
            </a:pPr>
            <a:r>
              <a:rPr lang="en-US" sz="4000" dirty="0">
                <a:latin typeface="Times New Roman" pitchFamily="18" charset="0"/>
                <a:cs typeface="Times New Roman" pitchFamily="18" charset="0"/>
              </a:rPr>
              <a:t>Chronic inflammation of the larynx</a:t>
            </a:r>
            <a:endParaRPr lang="en-US"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5479845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Grp="1" noChangeArrowheads="1"/>
          </p:cNvSpPr>
          <p:nvPr>
            <p:ph idx="1"/>
          </p:nvPr>
        </p:nvSpPr>
        <p:spPr/>
        <p:txBody>
          <a:bodyPr/>
          <a:lstStyle/>
          <a:p>
            <a:pPr eaLnBrk="1" hangingPunct="1">
              <a:defRPr/>
            </a:pPr>
            <a:r>
              <a:rPr lang="en-US" altLang="en-US" dirty="0" smtClean="0">
                <a:solidFill>
                  <a:schemeClr val="hlink"/>
                </a:solidFill>
                <a:latin typeface="Times New Roman" pitchFamily="18" charset="0"/>
                <a:cs typeface="Times New Roman" pitchFamily="18" charset="0"/>
              </a:rPr>
              <a:t>2. Chronic hypertrophic laryngitis</a:t>
            </a:r>
          </a:p>
          <a:p>
            <a:pPr marL="109537" indent="0" eaLnBrk="1" hangingPunct="1">
              <a:buFont typeface="Wingdings 3" pitchFamily="18" charset="2"/>
              <a:buNone/>
              <a:defRPr/>
            </a:pPr>
            <a:r>
              <a:rPr lang="en-US" altLang="en-US" dirty="0" smtClean="0">
                <a:latin typeface="Times New Roman" pitchFamily="18" charset="0"/>
                <a:cs typeface="Times New Roman" pitchFamily="18" charset="0"/>
              </a:rPr>
              <a:t>   Changes on the vocal folds are widespread, and they are thickened, reddish, uneven surface and this form can be found with chronic edema of the vocal cords</a:t>
            </a:r>
          </a:p>
        </p:txBody>
      </p:sp>
      <p:sp>
        <p:nvSpPr>
          <p:cNvPr id="17410" name="Rectangle 2"/>
          <p:cNvSpPr>
            <a:spLocks noGrp="1" noChangeArrowheads="1"/>
          </p:cNvSpPr>
          <p:nvPr>
            <p:ph type="title"/>
          </p:nvPr>
        </p:nvSpPr>
        <p:spPr/>
        <p:txBody>
          <a:bodyPr/>
          <a:lstStyle/>
          <a:p>
            <a:pPr eaLnBrk="1" fontAlgn="auto" hangingPunct="1">
              <a:spcAft>
                <a:spcPts val="0"/>
              </a:spcAft>
              <a:defRPr/>
            </a:pPr>
            <a:r>
              <a:rPr lang="en-US" sz="4000" dirty="0">
                <a:latin typeface="Times New Roman" pitchFamily="18" charset="0"/>
                <a:cs typeface="Times New Roman" pitchFamily="18" charset="0"/>
              </a:rPr>
              <a:t>Chronic inflammation of the larynx</a:t>
            </a:r>
            <a:endParaRPr lang="en-US"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67094872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idx="1"/>
          </p:nvPr>
        </p:nvSpPr>
        <p:spPr/>
        <p:txBody>
          <a:bodyPr/>
          <a:lstStyle/>
          <a:p>
            <a:pPr eaLnBrk="1" hangingPunct="1">
              <a:buFont typeface="Wingdings" pitchFamily="2" charset="2"/>
              <a:buNone/>
            </a:pPr>
            <a:r>
              <a:rPr lang="en-US" altLang="en-US" smtClean="0">
                <a:solidFill>
                  <a:schemeClr val="hlink"/>
                </a:solidFill>
                <a:latin typeface="Times New Roman" pitchFamily="18" charset="0"/>
                <a:cs typeface="Times New Roman" pitchFamily="18" charset="0"/>
              </a:rPr>
              <a:t>3. Chronic atrophic laryngitis</a:t>
            </a:r>
          </a:p>
          <a:p>
            <a:pPr eaLnBrk="1" hangingPunct="1">
              <a:buFont typeface="Wingdings" pitchFamily="2" charset="2"/>
              <a:buNone/>
            </a:pPr>
            <a:r>
              <a:rPr lang="en-US" altLang="en-US" smtClean="0">
                <a:solidFill>
                  <a:schemeClr val="hlink"/>
                </a:solidFill>
                <a:latin typeface="Times New Roman" pitchFamily="18" charset="0"/>
                <a:cs typeface="Times New Roman" pitchFamily="18" charset="0"/>
              </a:rPr>
              <a:t>    </a:t>
            </a:r>
            <a:r>
              <a:rPr lang="en-US" altLang="en-US" smtClean="0">
                <a:latin typeface="Times New Roman" pitchFamily="18" charset="0"/>
                <a:cs typeface="Times New Roman" pitchFamily="18" charset="0"/>
              </a:rPr>
              <a:t>The process is usually associated with ozena and other atrophic changes in the nose and pharynx. The vocal folds are dry, pale, and during phonation they do not touch in the middle line, but a larger gap remains between them</a:t>
            </a:r>
            <a:endParaRPr lang="en-US" altLang="en-US" smtClean="0"/>
          </a:p>
        </p:txBody>
      </p:sp>
      <p:sp>
        <p:nvSpPr>
          <p:cNvPr id="13314" name="Rectangle 2"/>
          <p:cNvSpPr>
            <a:spLocks noGrp="1" noChangeArrowheads="1"/>
          </p:cNvSpPr>
          <p:nvPr>
            <p:ph type="title"/>
          </p:nvPr>
        </p:nvSpPr>
        <p:spPr/>
        <p:txBody>
          <a:bodyPr/>
          <a:lstStyle/>
          <a:p>
            <a:pPr eaLnBrk="1" fontAlgn="auto" hangingPunct="1">
              <a:spcAft>
                <a:spcPts val="0"/>
              </a:spcAft>
              <a:defRPr/>
            </a:pPr>
            <a:r>
              <a:rPr lang="en-US" sz="4000" dirty="0">
                <a:latin typeface="Times New Roman" pitchFamily="18" charset="0"/>
                <a:cs typeface="Times New Roman" pitchFamily="18" charset="0"/>
              </a:rPr>
              <a:t>Chronic inflammation of the larynx</a:t>
            </a:r>
            <a:endParaRPr lang="en-US"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52377491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idx="1"/>
          </p:nvPr>
        </p:nvSpPr>
        <p:spPr/>
        <p:txBody>
          <a:bodyPr/>
          <a:lstStyle/>
          <a:p>
            <a:pPr eaLnBrk="1" hangingPunct="1">
              <a:lnSpc>
                <a:spcPct val="90000"/>
              </a:lnSpc>
            </a:pPr>
            <a:r>
              <a:rPr lang="en-US" altLang="en-US" sz="2400" smtClean="0">
                <a:latin typeface="Times New Roman" pitchFamily="18" charset="0"/>
                <a:cs typeface="Times New Roman" pitchFamily="18" charset="0"/>
              </a:rPr>
              <a:t>Clinical presentation - hoarseness of varying degree</a:t>
            </a:r>
          </a:p>
          <a:p>
            <a:pPr eaLnBrk="1" hangingPunct="1">
              <a:lnSpc>
                <a:spcPct val="90000"/>
              </a:lnSpc>
            </a:pPr>
            <a:r>
              <a:rPr lang="en-US" altLang="en-US" sz="2400" smtClean="0">
                <a:latin typeface="Times New Roman" pitchFamily="18" charset="0"/>
                <a:cs typeface="Times New Roman" pitchFamily="18" charset="0"/>
              </a:rPr>
              <a:t>Diagnostic procedures</a:t>
            </a:r>
          </a:p>
          <a:p>
            <a:pPr eaLnBrk="1" hangingPunct="1">
              <a:lnSpc>
                <a:spcPct val="90000"/>
              </a:lnSpc>
            </a:pPr>
            <a:r>
              <a:rPr lang="en-US" altLang="en-US" sz="2400" smtClean="0">
                <a:latin typeface="Times New Roman" pitchFamily="18" charset="0"/>
                <a:cs typeface="Times New Roman" pitchFamily="18" charset="0"/>
              </a:rPr>
              <a:t>Complete ENT examination, especially indirect laryngoloscopy</a:t>
            </a:r>
          </a:p>
          <a:p>
            <a:pPr eaLnBrk="1" hangingPunct="1">
              <a:lnSpc>
                <a:spcPct val="90000"/>
              </a:lnSpc>
            </a:pPr>
            <a:r>
              <a:rPr lang="en-US" altLang="en-US" sz="2400" smtClean="0">
                <a:latin typeface="Times New Roman" pitchFamily="18" charset="0"/>
                <a:cs typeface="Times New Roman" pitchFamily="18" charset="0"/>
              </a:rPr>
              <a:t>Additional examinations, allergological, X-ray of the paranasal sinuses, swab of the nose and throat for bacteria and fungi, examination by a gastroenterologist</a:t>
            </a:r>
          </a:p>
          <a:p>
            <a:pPr eaLnBrk="1" hangingPunct="1">
              <a:lnSpc>
                <a:spcPct val="90000"/>
              </a:lnSpc>
            </a:pPr>
            <a:r>
              <a:rPr lang="en-US" altLang="en-US" sz="2400" smtClean="0">
                <a:latin typeface="Times New Roman" pitchFamily="18" charset="0"/>
                <a:cs typeface="Times New Roman" pitchFamily="18" charset="0"/>
              </a:rPr>
              <a:t>Examination with fiberoptic instruments - stroboscope</a:t>
            </a:r>
          </a:p>
          <a:p>
            <a:pPr eaLnBrk="1" hangingPunct="1">
              <a:lnSpc>
                <a:spcPct val="90000"/>
              </a:lnSpc>
            </a:pPr>
            <a:r>
              <a:rPr lang="en-US" altLang="en-US" sz="2400" smtClean="0">
                <a:latin typeface="Times New Roman" pitchFamily="18" charset="0"/>
                <a:cs typeface="Times New Roman" pitchFamily="18" charset="0"/>
              </a:rPr>
              <a:t>directoscopic and laryngomicroscopic examination</a:t>
            </a:r>
          </a:p>
        </p:txBody>
      </p:sp>
      <p:sp>
        <p:nvSpPr>
          <p:cNvPr id="14338" name="Rectangle 2"/>
          <p:cNvSpPr>
            <a:spLocks noGrp="1" noChangeArrowheads="1"/>
          </p:cNvSpPr>
          <p:nvPr>
            <p:ph type="title"/>
          </p:nvPr>
        </p:nvSpPr>
        <p:spPr/>
        <p:txBody>
          <a:bodyPr/>
          <a:lstStyle/>
          <a:p>
            <a:pPr eaLnBrk="1" fontAlgn="auto" hangingPunct="1">
              <a:spcAft>
                <a:spcPts val="0"/>
              </a:spcAft>
              <a:defRPr/>
            </a:pPr>
            <a:r>
              <a:rPr lang="en-US" sz="4000" dirty="0">
                <a:latin typeface="Times New Roman" pitchFamily="18" charset="0"/>
                <a:cs typeface="Times New Roman" pitchFamily="18" charset="0"/>
              </a:rPr>
              <a:t>Chronic inflammation of the larynx</a:t>
            </a:r>
            <a:endParaRPr lang="en-US"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21588099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idx="1"/>
          </p:nvPr>
        </p:nvSpPr>
        <p:spPr/>
        <p:txBody>
          <a:bodyPr/>
          <a:lstStyle/>
          <a:p>
            <a:pPr eaLnBrk="1" hangingPunct="1"/>
            <a:r>
              <a:rPr lang="en-US" altLang="en-US" smtClean="0">
                <a:latin typeface="Times New Roman" pitchFamily="18" charset="0"/>
                <a:cs typeface="Times New Roman" pitchFamily="18" charset="0"/>
              </a:rPr>
              <a:t>Treatment</a:t>
            </a:r>
          </a:p>
          <a:p>
            <a:pPr eaLnBrk="1" hangingPunct="1"/>
            <a:r>
              <a:rPr lang="en-US" altLang="en-US" smtClean="0">
                <a:latin typeface="Times New Roman" pitchFamily="18" charset="0"/>
                <a:cs typeface="Times New Roman" pitchFamily="18" charset="0"/>
              </a:rPr>
              <a:t>- preventing further irritation of the mucous membrane</a:t>
            </a:r>
          </a:p>
          <a:p>
            <a:pPr eaLnBrk="1" hangingPunct="1"/>
            <a:r>
              <a:rPr lang="en-US" altLang="en-US" smtClean="0">
                <a:latin typeface="Times New Roman" pitchFamily="18" charset="0"/>
                <a:cs typeface="Times New Roman" pitchFamily="18" charset="0"/>
              </a:rPr>
              <a:t>- treatment of assosiated diseases</a:t>
            </a:r>
          </a:p>
          <a:p>
            <a:pPr eaLnBrk="1" hangingPunct="1"/>
            <a:r>
              <a:rPr lang="en-US" altLang="en-US" smtClean="0">
                <a:latin typeface="Times New Roman" pitchFamily="18" charset="0"/>
                <a:cs typeface="Times New Roman" pitchFamily="18" charset="0"/>
              </a:rPr>
              <a:t>- aerosol therapy</a:t>
            </a:r>
          </a:p>
          <a:p>
            <a:pPr eaLnBrk="1" hangingPunct="1"/>
            <a:r>
              <a:rPr lang="en-US" altLang="en-US" smtClean="0">
                <a:latin typeface="Times New Roman" pitchFamily="18" charset="0"/>
                <a:cs typeface="Times New Roman" pitchFamily="18" charset="0"/>
              </a:rPr>
              <a:t>   biopsy</a:t>
            </a:r>
            <a:endParaRPr lang="sr-Cyrl-CS" altLang="en-US" smtClean="0">
              <a:latin typeface="Times New Roman" pitchFamily="18" charset="0"/>
              <a:cs typeface="Times New Roman" pitchFamily="18" charset="0"/>
            </a:endParaRPr>
          </a:p>
          <a:p>
            <a:pPr eaLnBrk="1" hangingPunct="1"/>
            <a:endParaRPr lang="en-US" altLang="en-US" smtClean="0"/>
          </a:p>
        </p:txBody>
      </p:sp>
      <p:sp>
        <p:nvSpPr>
          <p:cNvPr id="18434" name="Rectangle 2"/>
          <p:cNvSpPr>
            <a:spLocks noGrp="1" noChangeArrowheads="1"/>
          </p:cNvSpPr>
          <p:nvPr>
            <p:ph type="title"/>
          </p:nvPr>
        </p:nvSpPr>
        <p:spPr/>
        <p:txBody>
          <a:bodyPr/>
          <a:lstStyle/>
          <a:p>
            <a:pPr eaLnBrk="1" fontAlgn="auto" hangingPunct="1">
              <a:spcAft>
                <a:spcPts val="0"/>
              </a:spcAft>
              <a:defRPr/>
            </a:pPr>
            <a:r>
              <a:rPr lang="en-US" sz="4000" dirty="0">
                <a:latin typeface="Times New Roman" pitchFamily="18" charset="0"/>
                <a:cs typeface="Times New Roman" pitchFamily="18" charset="0"/>
              </a:rPr>
              <a:t>Chronic inflammation of the larynx</a:t>
            </a:r>
            <a:endParaRPr lang="en-US" sz="4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81861796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1860</TotalTime>
  <Words>3604</Words>
  <Application>Microsoft Office PowerPoint</Application>
  <PresentationFormat>On-screen Show (4:3)</PresentationFormat>
  <Paragraphs>434</Paragraphs>
  <Slides>107</Slides>
  <Notes>1</Notes>
  <HiddenSlides>0</HiddenSlides>
  <MMClips>1</MMClips>
  <ScaleCrop>false</ScaleCrop>
  <HeadingPairs>
    <vt:vector size="4" baseType="variant">
      <vt:variant>
        <vt:lpstr>Theme</vt:lpstr>
      </vt:variant>
      <vt:variant>
        <vt:i4>1</vt:i4>
      </vt:variant>
      <vt:variant>
        <vt:lpstr>Slide Titles</vt:lpstr>
      </vt:variant>
      <vt:variant>
        <vt:i4>107</vt:i4>
      </vt:variant>
    </vt:vector>
  </HeadingPairs>
  <TitlesOfParts>
    <vt:vector size="108" baseType="lpstr">
      <vt:lpstr>Concourse</vt:lpstr>
      <vt:lpstr>Clinical anatomy of the larynx</vt:lpstr>
      <vt:lpstr>PowerPoint Presentation</vt:lpstr>
      <vt:lpstr>PowerPoint Presentation</vt:lpstr>
      <vt:lpstr> Skeleton of the larynx</vt:lpstr>
      <vt:lpstr>Laryngeal muscles</vt:lpstr>
      <vt:lpstr>Laryngeal muscles</vt:lpstr>
      <vt:lpstr>PowerPoint Presentation</vt:lpstr>
      <vt:lpstr>PowerPoint Presentation</vt:lpstr>
      <vt:lpstr>Fibroelastic membrane (submucosa)</vt:lpstr>
      <vt:lpstr>Laryngeal mucous membrane</vt:lpstr>
      <vt:lpstr>Laryngeal innervation</vt:lpstr>
      <vt:lpstr>PowerPoint Presentation</vt:lpstr>
      <vt:lpstr>PowerPoint Presentation</vt:lpstr>
      <vt:lpstr>PowerPoint Presentation</vt:lpstr>
      <vt:lpstr>Laryngeal cavity (cavum laryngis)</vt:lpstr>
      <vt:lpstr>Physiology of the larynx</vt:lpstr>
      <vt:lpstr>PowerPoint Presentation</vt:lpstr>
      <vt:lpstr>PowerPoint Presentation</vt:lpstr>
      <vt:lpstr>Phonation</vt:lpstr>
      <vt:lpstr>Minimal energy, maximal phonation</vt:lpstr>
      <vt:lpstr>PowerPoint Presentation</vt:lpstr>
      <vt:lpstr>Thoracic fixation</vt:lpstr>
      <vt:lpstr>Difference between the larynx in children and in adults</vt:lpstr>
      <vt:lpstr>PowerPoint Presentation</vt:lpstr>
      <vt:lpstr>PowerPoint Presentation</vt:lpstr>
      <vt:lpstr>Indirect laryngoscopy</vt:lpstr>
      <vt:lpstr>PowerPoint Presentation</vt:lpstr>
      <vt:lpstr>Indirect laryngoscopy</vt:lpstr>
      <vt:lpstr>Indirect laryngoscopy</vt:lpstr>
      <vt:lpstr>Indirect laryngoscopy</vt:lpstr>
      <vt:lpstr>Indirect laryngoscopy</vt:lpstr>
      <vt:lpstr>Indirect laryngoscopy</vt:lpstr>
      <vt:lpstr> Stroboscopy</vt:lpstr>
      <vt:lpstr>Indirect laryngoscopy</vt:lpstr>
      <vt:lpstr>Directoscopy and microlaryngoscopy</vt:lpstr>
      <vt:lpstr>Directoscopy and microlaryngoscopy</vt:lpstr>
      <vt:lpstr>Directoscopy and microlaryngoscopy</vt:lpstr>
      <vt:lpstr>Directoscopy and microlaryngoscopy</vt:lpstr>
      <vt:lpstr>Directoscopy and microlaryngoscopy</vt:lpstr>
      <vt:lpstr>Directoscopy and microlaryngoscopy</vt:lpstr>
      <vt:lpstr>Directoscopy and microlaryngoscopy</vt:lpstr>
      <vt:lpstr>Directoscopy and microlaryngoscopy</vt:lpstr>
      <vt:lpstr>Directoscopy and microlaryngoscopy</vt:lpstr>
      <vt:lpstr>Congenital malformations of the larynx</vt:lpstr>
      <vt:lpstr>Congenital malformations of the larynx</vt:lpstr>
      <vt:lpstr>Congenital malformations of the larynx</vt:lpstr>
      <vt:lpstr>Laryngomalacia</vt:lpstr>
      <vt:lpstr>PowerPoint Presentation</vt:lpstr>
      <vt:lpstr>PowerPoint Presentation</vt:lpstr>
      <vt:lpstr>Clinical presentation</vt:lpstr>
      <vt:lpstr> Diagnosis and differential diagnosis</vt:lpstr>
      <vt:lpstr>Therapy</vt:lpstr>
      <vt:lpstr>Vocal fold paresis and paralysis</vt:lpstr>
      <vt:lpstr>Etiology</vt:lpstr>
      <vt:lpstr>Clinical presentation</vt:lpstr>
      <vt:lpstr>Therapy</vt:lpstr>
      <vt:lpstr>Membranous atresia of the larynx</vt:lpstr>
      <vt:lpstr>Cysts and laryngoceles</vt:lpstr>
      <vt:lpstr> Diagnosis</vt:lpstr>
      <vt:lpstr>PowerPoint Presentation</vt:lpstr>
      <vt:lpstr>Subglottic stenosis and tumors</vt:lpstr>
      <vt:lpstr>PowerPoint Presentation</vt:lpstr>
      <vt:lpstr>Acute laryngitis</vt:lpstr>
      <vt:lpstr>Acute inflammation of the larynx</vt:lpstr>
      <vt:lpstr>Pathophysiology and pathoanatomy</vt:lpstr>
      <vt:lpstr>Acute laryngitis- clinical classification</vt:lpstr>
      <vt:lpstr>Acute laryngitis in adults</vt:lpstr>
      <vt:lpstr>Etiology</vt:lpstr>
      <vt:lpstr>Diagnosis</vt:lpstr>
      <vt:lpstr>Therapy</vt:lpstr>
      <vt:lpstr> Acute epiglottitis</vt:lpstr>
      <vt:lpstr>PowerPoint Presentation</vt:lpstr>
      <vt:lpstr>Acute laryngitis in children</vt:lpstr>
      <vt:lpstr>Acute (non-obstructive) laryngitis</vt:lpstr>
      <vt:lpstr>Obstructive laryngitis</vt:lpstr>
      <vt:lpstr>Diagnosis and therapy</vt:lpstr>
      <vt:lpstr>Acute epiglottitis</vt:lpstr>
      <vt:lpstr>Diagnosis and therapy</vt:lpstr>
      <vt:lpstr>PowerPoint Presentation</vt:lpstr>
      <vt:lpstr>Subglottic allergic edema</vt:lpstr>
      <vt:lpstr>Laryngotracheobronchitis suffocans -Jackson</vt:lpstr>
      <vt:lpstr>Clinical presentation</vt:lpstr>
      <vt:lpstr>Therapy</vt:lpstr>
      <vt:lpstr>Laryngitis in infectious diseases</vt:lpstr>
      <vt:lpstr>Laryngeal diphtheria (Croup)</vt:lpstr>
      <vt:lpstr>Diagnosis</vt:lpstr>
      <vt:lpstr>Laryngeal edema</vt:lpstr>
      <vt:lpstr>Laryngeal edema</vt:lpstr>
      <vt:lpstr>Chronic laryngitis</vt:lpstr>
      <vt:lpstr>Chronic inflammation of the larynx</vt:lpstr>
      <vt:lpstr>Chronic inflammation of the larynx</vt:lpstr>
      <vt:lpstr>Chronic inflammation of the larynx</vt:lpstr>
      <vt:lpstr>Chronic inflammation of the larynx</vt:lpstr>
      <vt:lpstr>Chronic inflammation of the larynx</vt:lpstr>
      <vt:lpstr>Chronic inflammation of the larynx</vt:lpstr>
      <vt:lpstr>Chronic inflammation of the larynx</vt:lpstr>
      <vt:lpstr>Chronic inflammation of the larynx</vt:lpstr>
      <vt:lpstr>Chronic inflammation of the larynx</vt:lpstr>
      <vt:lpstr>Chronic inflammation of the larynx</vt:lpstr>
      <vt:lpstr>SPECIFIC INFLAMMATION OF THE LARYNX</vt:lpstr>
      <vt:lpstr>SPECIFIC INFLAMMATION OF THE LARYNX</vt:lpstr>
      <vt:lpstr>LARYNGEAL PARESIS AND PARALYSIS</vt:lpstr>
      <vt:lpstr>LARYNGEAL PARESIS AND PARALYSIS</vt:lpstr>
      <vt:lpstr>LARYNGEAL PARESIS AND PARALYSIS</vt:lpstr>
      <vt:lpstr>LARYNGEAL PARESIS AND PARALYSIS</vt:lpstr>
      <vt:lpstr>PowerPoint Presentation</vt:lpstr>
      <vt:lpstr>Laryngo-tracheal stenosis caused by scaring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Клиничка анатомија и физиологија ларинкса</dc:title>
  <dc:creator>ORL</dc:creator>
  <cp:lastModifiedBy>Andra Jevtovic</cp:lastModifiedBy>
  <cp:revision>173</cp:revision>
  <dcterms:created xsi:type="dcterms:W3CDTF">2006-08-16T00:00:00Z</dcterms:created>
  <dcterms:modified xsi:type="dcterms:W3CDTF">2025-02-08T16:38:49Z</dcterms:modified>
</cp:coreProperties>
</file>